
<file path=[Content_Types].xml><?xml version="1.0" encoding="utf-8"?>
<Types xmlns="http://schemas.openxmlformats.org/package/2006/content-types">
  <Default Extension="gif" ContentType="image/gif"/>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7"/>
  </p:notesMasterIdLst>
  <p:sldIdLst>
    <p:sldId id="256" r:id="rId2"/>
    <p:sldId id="1864"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12192000" cy="6858000"/>
  <p:notesSz cx="9144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55" autoAdjust="0"/>
    <p:restoredTop sz="49456" autoAdjust="0"/>
  </p:normalViewPr>
  <p:slideViewPr>
    <p:cSldViewPr>
      <p:cViewPr varScale="1">
        <p:scale>
          <a:sx n="40" d="100"/>
          <a:sy n="40" d="100"/>
        </p:scale>
        <p:origin x="2443" y="43"/>
      </p:cViewPr>
      <p:guideLst>
        <p:guide orient="horz" pos="2880"/>
        <p:guide pos="2880"/>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C03D024B-7F3B-5342-9F1D-A65C92E7DE50}" type="datetimeFigureOut">
              <a:rPr lang="en-US" smtClean="0"/>
              <a:t>11/7/2025</a:t>
            </a:fld>
            <a:endParaRPr lang="en-US"/>
          </a:p>
        </p:txBody>
      </p:sp>
      <p:sp>
        <p:nvSpPr>
          <p:cNvPr id="4" name="Slide Image Placeholder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E7D7D4D-5643-6244-A8D3-D1BBB8EF8050}" type="slidenum">
              <a:rPr lang="en-US" smtClean="0"/>
              <a:t>‹#›</a:t>
            </a:fld>
            <a:endParaRPr lang="en-US"/>
          </a:p>
        </p:txBody>
      </p:sp>
    </p:spTree>
    <p:extLst>
      <p:ext uri="{BB962C8B-B14F-4D97-AF65-F5344CB8AC3E}">
        <p14:creationId xmlns:p14="http://schemas.microsoft.com/office/powerpoint/2010/main" val="3503812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Today, we’re going to begin a new chapter on the physical principles of Magnetic Resonance Imaging, or MRI. This is Lecture 18 in our series.</a:t>
            </a:r>
          </a:p>
          <a:p>
            <a:endParaRPr lang="en-US" dirty="0"/>
          </a:p>
          <a:p>
            <a:r>
              <a:rPr lang="en-US" dirty="0"/>
              <a:t>MRI is one of the most powerful tools in modern biomedical imaging, and in this session, we’ll look at the physics closely that makes MRI work. We’ll build up from the physical foundations including Maxwell’s equations, through the concepts of magnetization and precession, all the way to how signals are generated and detected. Along the way, we’ll also discuss key parameters, such as proton density, T1 and T2, and how they enable image contrasts.</a:t>
            </a:r>
          </a:p>
          <a:p>
            <a:r>
              <a:rPr lang="en-US" dirty="0"/>
              <a:t>Okay, let’s get started with MRI physics.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a:t>
            </a:fld>
            <a:endParaRPr lang="en-US"/>
          </a:p>
        </p:txBody>
      </p:sp>
    </p:spTree>
    <p:extLst>
      <p:ext uri="{BB962C8B-B14F-4D97-AF65-F5344CB8AC3E}">
        <p14:creationId xmlns:p14="http://schemas.microsoft.com/office/powerpoint/2010/main" val="32831594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Here we define torque and see how it relates to angular momentum. Linear momentum is straightforward: it is mass times velocity. According to Newton’s second law, the time derivative of linear momentum is force. That means if you want to change momentum, you need to apply a force, which changes velocity.</a:t>
            </a:r>
          </a:p>
          <a:p>
            <a:r>
              <a:rPr lang="en-US" dirty="0"/>
              <a:t>Now, when we move from linear motion to rotational motion, we deal with angular momentum. Angular momentum is defined as the cross product of the position vector r and the linear momentum p. So, L equals r cross p.</a:t>
            </a:r>
          </a:p>
          <a:p>
            <a:endParaRPr lang="en-US" dirty="0"/>
          </a:p>
          <a:p>
            <a:r>
              <a:rPr lang="en-US" dirty="0"/>
              <a:t>To change angular momentum, we need torque. Torque is also defined through a cross product: r cross F, the position vector crossed with the applied force. Just as force is the reason linear momentum changes, torque is the reason angular momentum changes.</a:t>
            </a:r>
          </a:p>
          <a:p>
            <a:r>
              <a:rPr lang="en-US" dirty="0"/>
              <a:t>This is really just an extension of Newton’s second law into rotational dynamics. The derivative of angular momentum with respect to time equals torque. In other words, torque is the rotational analog of force.</a:t>
            </a:r>
          </a:p>
          <a:p>
            <a:endParaRPr lang="en-US" dirty="0"/>
          </a:p>
          <a:p>
            <a:r>
              <a:rPr lang="en-US" dirty="0"/>
              <a:t>This connection shows why the cross product is essential. It is not only a mathematical operation but also the key to describing how forces lead to changes in rotation. This principle is central in understanding precession and magnetization, which we will soon connect back to MRI physics.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10</a:t>
            </a:fld>
            <a:endParaRPr lang="en-US"/>
          </a:p>
        </p:txBody>
      </p:sp>
    </p:spTree>
    <p:extLst>
      <p:ext uri="{BB962C8B-B14F-4D97-AF65-F5344CB8AC3E}">
        <p14:creationId xmlns:p14="http://schemas.microsoft.com/office/powerpoint/2010/main" val="2479010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Let’s quickly review some high school physics to set the stage. Electric charges interact through forces. If you place two charges in space, the nature of those charges determines how they behave. Like charges, meaning both positive or both negative, repel each other. Opposite charges, one positive and one negative, attract each other.</a:t>
            </a:r>
          </a:p>
          <a:p>
            <a:endParaRPr lang="en-US" dirty="0"/>
          </a:p>
          <a:p>
            <a:r>
              <a:rPr lang="en-US" dirty="0"/>
              <a:t>The strength of this interaction is given by Coulomb’s law. The force is proportional to the product of the two charges, divided by the square of the distance between them. So the closer the charges, the stronger the force.</a:t>
            </a:r>
          </a:p>
          <a:p>
            <a:r>
              <a:rPr lang="en-US" dirty="0"/>
              <a:t>This simple idea about electric forces will be important when we connect electricity and magnetism, and eventually link these basic interactions to the physics of MRI.</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11</a:t>
            </a:fld>
            <a:endParaRPr lang="en-US"/>
          </a:p>
        </p:txBody>
      </p:sp>
    </p:spTree>
    <p:extLst>
      <p:ext uri="{BB962C8B-B14F-4D97-AF65-F5344CB8AC3E}">
        <p14:creationId xmlns:p14="http://schemas.microsoft.com/office/powerpoint/2010/main" val="24610731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Here we see the behavior of magnetic poles. Just like electric charges, magnets also interact depending on their polarity. Every magnet has two poles: a north pole and a south pole. Like poles repel each other, while opposite poles attract.</a:t>
            </a:r>
          </a:p>
          <a:p>
            <a:endParaRPr lang="en-US" dirty="0"/>
          </a:p>
          <a:p>
            <a:r>
              <a:rPr lang="en-US" dirty="0"/>
              <a:t>This is a simple but powerful analogy. You can think of it like teamwork: if two people have the same role, they may push against each other, but if they have complementary skills, they come together to form a stronger team. In the same way, the north and south poles naturally attract and stabilize one another.</a:t>
            </a:r>
          </a:p>
          <a:p>
            <a:r>
              <a:rPr lang="en-US" dirty="0"/>
              <a:t>These basic principles of magnetism, combined with the behavior of electric charges, are the foundation for understanding the electromagnetic interactions that drive MRI physics.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12</a:t>
            </a:fld>
            <a:endParaRPr lang="en-US"/>
          </a:p>
        </p:txBody>
      </p:sp>
    </p:spTree>
    <p:extLst>
      <p:ext uri="{BB962C8B-B14F-4D97-AF65-F5344CB8AC3E}">
        <p14:creationId xmlns:p14="http://schemas.microsoft.com/office/powerpoint/2010/main" val="1196701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The Earth itself has a magnetic field, but it is actually quite weak. The Earth’s field is about half a Gauss. To put this into perspective, one Tesla equals ten thousand Gauss. So the Earth’s field is only about fifty </a:t>
            </a:r>
            <a:r>
              <a:rPr lang="en-US" dirty="0" err="1"/>
              <a:t>microtesla</a:t>
            </a:r>
            <a:r>
              <a:rPr lang="en-US" dirty="0"/>
              <a:t>, which is tiny compared to what we use in MRI.</a:t>
            </a:r>
          </a:p>
          <a:p>
            <a:endParaRPr lang="en-US" dirty="0"/>
          </a:p>
          <a:p>
            <a:r>
              <a:rPr lang="en-US" dirty="0"/>
              <a:t>MRI scanners rely on magnets that are tens of thousands of times stronger. Clinical MRI systems typically operate at one and a half Tesla, three Tesla, or even higher in research settings. These strong fields are essential for aligning enough protons in the body to generate measurable signals.</a:t>
            </a:r>
          </a:p>
          <a:p>
            <a:r>
              <a:rPr lang="en-US" dirty="0"/>
              <a:t>So while the Earth’s magnetic field is important for navigation and protecting us from solar radiation, it is far too weak for imaging. For MRI, we need very powerful superconducting magnets. And now, let’s connect electric and magnetic forces together, because in physics, they are two sides of the same coin.</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13</a:t>
            </a:fld>
            <a:endParaRPr lang="en-US"/>
          </a:p>
        </p:txBody>
      </p:sp>
    </p:spTree>
    <p:extLst>
      <p:ext uri="{BB962C8B-B14F-4D97-AF65-F5344CB8AC3E}">
        <p14:creationId xmlns:p14="http://schemas.microsoft.com/office/powerpoint/2010/main" val="122016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Electricity and magnetism are deeply connected. Whenever an electric current flows through a wire, it generates a magnetic field around that wire. If you coil the wire into loops, the magnetic fields from each loop add together, creating a much stronger overall magnetic field.</a:t>
            </a:r>
          </a:p>
          <a:p>
            <a:r>
              <a:rPr lang="en-US" dirty="0"/>
              <a:t>This is the principle behind an electromagnet. By sending current through a coil, we can generate powerful magnetic fields, and the more loops of wire we use, the stronger the field becomes.</a:t>
            </a:r>
          </a:p>
          <a:p>
            <a:endParaRPr lang="en-US" dirty="0"/>
          </a:p>
          <a:p>
            <a:r>
              <a:rPr lang="en-US" dirty="0"/>
              <a:t>This connection between electricity and magnetism is fundamental to MRI. The giant superconducting magnets used in MRI are essentially coils carrying current, producing extremely strong and stable magnetic fields needed for imaging.</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14</a:t>
            </a:fld>
            <a:endParaRPr lang="en-US"/>
          </a:p>
        </p:txBody>
      </p:sp>
    </p:spTree>
    <p:extLst>
      <p:ext uri="{BB962C8B-B14F-4D97-AF65-F5344CB8AC3E}">
        <p14:creationId xmlns:p14="http://schemas.microsoft.com/office/powerpoint/2010/main" val="3164624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So far, we have seen that an electric current can generate a magnetic field. But the reverse is also true: a changing magnetic field can generate an electric current.</a:t>
            </a:r>
          </a:p>
          <a:p>
            <a:r>
              <a:rPr lang="en-US" dirty="0"/>
              <a:t>Here’s how it works. Imagine you have a conducting loop. If nothing changes in the magnetic field passing through the loop, no current flows. But if you insert a magnet into the loop, or pull it out, the magnetic field inside the loop changes. This change induces a current in the loop.</a:t>
            </a:r>
          </a:p>
          <a:p>
            <a:endParaRPr lang="en-US" dirty="0"/>
          </a:p>
          <a:p>
            <a:r>
              <a:rPr lang="en-US" dirty="0"/>
              <a:t>This is Faraday’s law of electromagnetic induction. The induced current always acts to oppose the change that caused it, a principle known as Lenz’s law. So if you try to increase the magnetic field, the induced current will create a field that resists that increase. If you decrease the magnetic field, the induced current will create a field that resists the decrease.</a:t>
            </a:r>
          </a:p>
          <a:p>
            <a:r>
              <a:rPr lang="en-US" dirty="0"/>
              <a:t>This interplay between electricity and magnetism is fundamental for MRI. The scanner excites protons using magnetic and radiofrequency fields, and then relies on induced currents in coils to detect the returning signals.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15</a:t>
            </a:fld>
            <a:endParaRPr lang="en-US"/>
          </a:p>
        </p:txBody>
      </p:sp>
    </p:spTree>
    <p:extLst>
      <p:ext uri="{BB962C8B-B14F-4D97-AF65-F5344CB8AC3E}">
        <p14:creationId xmlns:p14="http://schemas.microsoft.com/office/powerpoint/2010/main" val="19870717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bring everything together with Maxwell. Alongside Newton and Einstein, James Clerk Maxwell is regarded as one of the greatest physicists. His major contribution was formulating the four Maxwell equations, which elegantly describe how electric and magnetic fields behave and interact.</a:t>
            </a:r>
          </a:p>
          <a:p>
            <a:endParaRPr lang="en-US" dirty="0"/>
          </a:p>
          <a:p>
            <a:r>
              <a:rPr lang="en-US" dirty="0"/>
              <a:t>I don’t expect you to master these equations right now, but it is important to recognize their role. They unite everything we have talked about: charges producing electric fields, magnetic fields produced by currents, and the deep connection between electricity and magnetism.</a:t>
            </a:r>
          </a:p>
          <a:p>
            <a:r>
              <a:rPr lang="en-US" dirty="0"/>
              <a:t>In these equations, the dot product is used to describe divergence—how field lines flow in or out of a point. The cross product is used to describe curl—how field lines twist or circulate. With just these two mathematical operations, Maxwell captured the full behavior of electromagnetic fields.</a:t>
            </a:r>
          </a:p>
          <a:p>
            <a:endParaRPr lang="en-US" dirty="0"/>
          </a:p>
          <a:p>
            <a:r>
              <a:rPr lang="en-US" dirty="0"/>
              <a:t>So at a basic level, remember this: Maxwell’s equations are the foundation of all electromagnetic interactions. They are the framework that underlies MRI physics and many other technologies in modern science and engineering.</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16</a:t>
            </a:fld>
            <a:endParaRPr lang="en-US"/>
          </a:p>
        </p:txBody>
      </p:sp>
    </p:spTree>
    <p:extLst>
      <p:ext uri="{BB962C8B-B14F-4D97-AF65-F5344CB8AC3E}">
        <p14:creationId xmlns:p14="http://schemas.microsoft.com/office/powerpoint/2010/main" val="3218593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Here we come to the Lorentz force, a very fundamental concept. The equation says that the total force on a charged particle is equal to the electric force plus the magnetic force. Mathematically, F equals q times E plus q times v cross B. Here, q is the charge, E is the electric field, v is the velocity of the particle, and B is the magnetic field.</a:t>
            </a:r>
          </a:p>
          <a:p>
            <a:endParaRPr lang="en-US" dirty="0"/>
          </a:p>
          <a:p>
            <a:r>
              <a:rPr lang="en-US" dirty="0"/>
              <a:t>This means that when an electric charge moves through a magnetic field, it experiences a force. The direction of that force is given by the cross product, which makes it perpendicular to both the velocity and the magnetic field.</a:t>
            </a:r>
          </a:p>
          <a:p>
            <a:r>
              <a:rPr lang="en-US" dirty="0"/>
              <a:t>At a deeper level, the Lorentz force can actually be derived from Maxwell’s equations, showing that Maxwell’s framework is completely self-contained. Together, these equations govern all of electromagnetism: electric and magnetic fields, waves, and interactions.</a:t>
            </a:r>
          </a:p>
          <a:p>
            <a:endParaRPr lang="en-US" dirty="0"/>
          </a:p>
          <a:p>
            <a:r>
              <a:rPr lang="en-US" dirty="0"/>
              <a:t>For us, the important point is to become familiar with these concepts—Maxwell’s equations, electromagnetic interactions, and the Lorentz force—because they are the physical foundation for MRI signal generation and detection.</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17</a:t>
            </a:fld>
            <a:endParaRPr lang="en-US"/>
          </a:p>
        </p:txBody>
      </p:sp>
    </p:spTree>
    <p:extLst>
      <p:ext uri="{BB962C8B-B14F-4D97-AF65-F5344CB8AC3E}">
        <p14:creationId xmlns:p14="http://schemas.microsoft.com/office/powerpoint/2010/main" val="2277428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That wraps up the first part of our discussion. Next, we will move more systematically, following closely along with the structure in your textbook.</a:t>
            </a:r>
          </a:p>
          <a:p>
            <a:r>
              <a:rPr lang="en-US" dirty="0"/>
              <a:t>In the first part, we covered some foundational physics: angular momentum, magnetic moments from a quantum mechanical perspective, magnetization in the classical sense, and the fascinating but at first mysterious idea of precession. These are the building blocks.</a:t>
            </a:r>
          </a:p>
          <a:p>
            <a:endParaRPr lang="en-US" dirty="0"/>
          </a:p>
          <a:p>
            <a:r>
              <a:rPr lang="en-US" dirty="0"/>
              <a:t>The magnetic moment represents the behavior of individual protons at the quantum level. Magnetization describes how many of these tiny moments add up into a collective vector that we can measure in bulk. And precession explains how that vector behaves in an external magnetic field.</a:t>
            </a:r>
          </a:p>
          <a:p>
            <a:r>
              <a:rPr lang="en-US" dirty="0"/>
              <a:t>Together, these ideas form the physical foundation that allows us to understand signal generation, relaxation, and ultimately the imaging sequences that make MRI possible.</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18</a:t>
            </a:fld>
            <a:endParaRPr lang="en-US"/>
          </a:p>
        </p:txBody>
      </p:sp>
    </p:spTree>
    <p:extLst>
      <p:ext uri="{BB962C8B-B14F-4D97-AF65-F5344CB8AC3E}">
        <p14:creationId xmlns:p14="http://schemas.microsoft.com/office/powerpoint/2010/main" val="140681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Let’s quickly revisit some high school chemistry to ground ourselves. Here is the basic atomic structure. In the outer shell, we have electrons moving around. In reality, their positions are described by probabilities, but we often picture them as orbiting the nucleus.</a:t>
            </a:r>
          </a:p>
          <a:p>
            <a:r>
              <a:rPr lang="en-US" dirty="0"/>
              <a:t>Inside the nucleus, we find two main types of particles: protons and neutrons. Protons carry positive charges, while neutrons are electrically neutral. Since all the protons are positively charged, they would naturally repel each other. But they are held together by the strong nuclear force, which balances out the electromagnetic repulsion and creates a stable nucleus.</a:t>
            </a:r>
          </a:p>
          <a:p>
            <a:endParaRPr lang="en-US" dirty="0"/>
          </a:p>
          <a:p>
            <a:r>
              <a:rPr lang="en-US" dirty="0"/>
              <a:t>This balance of forces is what allows atoms to exist in a stable form. And it is precisely these nuclear properties—especially the behavior of protons—that are central to MRI, because the hydrogen nucleus, which is just a single proton, is the main source of signal in magnetic resonance imaging.</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19</a:t>
            </a:fld>
            <a:endParaRPr lang="en-US"/>
          </a:p>
        </p:txBody>
      </p:sp>
    </p:spTree>
    <p:extLst>
      <p:ext uri="{BB962C8B-B14F-4D97-AF65-F5344CB8AC3E}">
        <p14:creationId xmlns:p14="http://schemas.microsoft.com/office/powerpoint/2010/main" val="2585087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we are still on schedule. If you look at the course outline, we have already covered topics such as Fourier series, signal processing, CT reconstruction, and nuclear imaging.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we are moving into MRI materials. Today’s focus is on MRI physics, which is the foundation for understanding how MRI systems generate and detect signals. This will prepare us for the next lectures, where we will go deeper into MRI techniques, systems, and applications.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1893412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focus on the proton itself. A proton is a positively charged particle, and one of its most important properties is spin. You can think of spin as being similar to a tiny top rotating on its axis. Because the proton is both spinning and charged, it behaves like a little current loop. And any current loop produces a magnetic field.</a:t>
            </a:r>
          </a:p>
          <a:p>
            <a:endParaRPr lang="en-US" dirty="0"/>
          </a:p>
          <a:p>
            <a:r>
              <a:rPr lang="en-US" dirty="0"/>
              <a:t>This is why we say a spinning proton has a magnetic moment. You can picture it as a miniature bar magnet, with a north pole and a south pole.</a:t>
            </a:r>
          </a:p>
          <a:p>
            <a:r>
              <a:rPr lang="en-US" dirty="0"/>
              <a:t>If we take just one proton—say, from a hydrogen atom in a water molecule—it acts like a tiny magnet. But in the body, we have countless protons, and in the absence of an external magnetic field, their magnetic moments point in random directions. As a result, they cancel out, and there is no overall magnetic effect.</a:t>
            </a:r>
          </a:p>
          <a:p>
            <a:r>
              <a:rPr lang="en-US" dirty="0"/>
              <a:t>However, when we apply a strong external magnetic field, something very interesting happens. These magnetic moments begin to align, and that alignment is what </a:t>
            </a:r>
          </a:p>
          <a:p>
            <a:endParaRPr lang="en-US" dirty="0"/>
          </a:p>
          <a:p>
            <a:r>
              <a:rPr lang="en-US" dirty="0"/>
              <a:t>MRI relies on generating signals. We will come to that point soon.</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20</a:t>
            </a:fld>
            <a:endParaRPr lang="en-US"/>
          </a:p>
        </p:txBody>
      </p:sp>
    </p:spTree>
    <p:extLst>
      <p:ext uri="{BB962C8B-B14F-4D97-AF65-F5344CB8AC3E}">
        <p14:creationId xmlns:p14="http://schemas.microsoft.com/office/powerpoint/2010/main" val="3768147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Here we arrive at two key concepts you must know: angular momentum, usually written as P, and the magnetic moment, written as </a:t>
            </a:r>
            <a:r>
              <a:rPr lang="en-US" dirty="0" err="1"/>
              <a:t>miu</a:t>
            </a:r>
            <a:r>
              <a:rPr lang="en-US" dirty="0"/>
              <a:t>.</a:t>
            </a:r>
          </a:p>
          <a:p>
            <a:endParaRPr lang="en-US" dirty="0"/>
          </a:p>
          <a:p>
            <a:r>
              <a:rPr lang="en-US" dirty="0"/>
              <a:t>From mechanics, angular momentum describes the rotation of a particle—in this case, the proton. You can think of it as a spinning top. Just as torque can change the angular momentum of a top, external influences can change the angular momentum of a proton.</a:t>
            </a:r>
          </a:p>
          <a:p>
            <a:r>
              <a:rPr lang="en-US" dirty="0"/>
              <a:t>But unlike a simple spinning top, the proton also carries an electric charge. Because of this, it has not only mechanical properties but also electromagnetic ones. Its magnetic behavior is summarized by the magnetic moment </a:t>
            </a:r>
            <a:r>
              <a:rPr lang="en-US" dirty="0" err="1"/>
              <a:t>miu</a:t>
            </a:r>
            <a:r>
              <a:rPr lang="en-US" dirty="0"/>
              <a:t>.</a:t>
            </a:r>
          </a:p>
          <a:p>
            <a:endParaRPr lang="en-US" dirty="0"/>
          </a:p>
          <a:p>
            <a:r>
              <a:rPr lang="en-US" dirty="0"/>
              <a:t>The beautiful part is that these two quantities—angular momentum and magnetic moment—are directly linked. The relationship is </a:t>
            </a:r>
            <a:r>
              <a:rPr lang="en-US" dirty="0" err="1"/>
              <a:t>miu</a:t>
            </a:r>
            <a:r>
              <a:rPr lang="en-US" dirty="0"/>
              <a:t> equals gamma times P, where gamma is a constant called the gyromagnetic ratio.</a:t>
            </a:r>
          </a:p>
          <a:p>
            <a:r>
              <a:rPr lang="en-US" dirty="0"/>
              <a:t>Quantum mechanics adds one more layer: angular momentum cannot take on any arbitrary value but is quantized. It is expressed in terms of the spin quantum number, I. For a proton, I equals one-half, so the angular momentum follows a specific formula.</a:t>
            </a:r>
          </a:p>
          <a:p>
            <a:endParaRPr lang="en-US" dirty="0"/>
          </a:p>
          <a:p>
            <a:r>
              <a:rPr lang="en-US" dirty="0"/>
              <a:t>The main takeaway is this: the proton’s mechanical rotation and its electromagnetic behavior are tied together in a very simple and elegant way. This link forms the basis of how MRI exploits proton spins to generate signals.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21</a:t>
            </a:fld>
            <a:endParaRPr lang="en-US"/>
          </a:p>
        </p:txBody>
      </p:sp>
    </p:spTree>
    <p:extLst>
      <p:ext uri="{BB962C8B-B14F-4D97-AF65-F5344CB8AC3E}">
        <p14:creationId xmlns:p14="http://schemas.microsoft.com/office/powerpoint/2010/main" val="6824608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When a proton with a magnetic moment is placed in a strong external magnetic field, its behavior becomes quantized. Classically, you might imagine that the magnetic moment could point in any direction. But quantum mechanics tells us that only certain orientations are allowed.</a:t>
            </a:r>
          </a:p>
          <a:p>
            <a:endParaRPr lang="en-US" dirty="0"/>
          </a:p>
          <a:p>
            <a:r>
              <a:rPr lang="en-US" dirty="0"/>
              <a:t>Specifically, we focus on the longitudinal component of the magnetic moment, meaning the part aligned with the external field. For the proton, this component can take on only two values: one parallel to the field and one antiparallel. These values are determined by the nuclear magnetic quantum number, m I, which for a proton can be plus one-half or minus one-half.</a:t>
            </a:r>
          </a:p>
          <a:p>
            <a:endParaRPr lang="en-US" dirty="0"/>
          </a:p>
          <a:p>
            <a:r>
              <a:rPr lang="en-US" dirty="0"/>
              <a:t>So, the z-component of the magnetic moment, </a:t>
            </a:r>
            <a:r>
              <a:rPr lang="en-US" dirty="0" err="1"/>
              <a:t>miu</a:t>
            </a:r>
            <a:r>
              <a:rPr lang="en-US" dirty="0"/>
              <a:t> z, equals plus or minus gamma times Planck’s constant divided by four pi. This means the magnetic moment is never perfectly aligned—it is always tilted slightly. But it is restricted to these two possible states.</a:t>
            </a:r>
          </a:p>
          <a:p>
            <a:r>
              <a:rPr lang="en-US" dirty="0"/>
              <a:t>This quantum restriction, the fact that the magnetic moment can only take on discrete orientations, is what gives rise to the fundamental energy levels we use in MRI.</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22</a:t>
            </a:fld>
            <a:endParaRPr lang="en-US"/>
          </a:p>
        </p:txBody>
      </p:sp>
    </p:spTree>
    <p:extLst>
      <p:ext uri="{BB962C8B-B14F-4D97-AF65-F5344CB8AC3E}">
        <p14:creationId xmlns:p14="http://schemas.microsoft.com/office/powerpoint/2010/main" val="723939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When we place spinning protons, each with a magnetic moment, into a strong external magnetic field, their energy levels split. This phenomenon is called the Zeeman effect.</a:t>
            </a:r>
          </a:p>
          <a:p>
            <a:endParaRPr lang="en-US" dirty="0"/>
          </a:p>
          <a:p>
            <a:r>
              <a:rPr lang="en-US" dirty="0"/>
              <a:t>The magnetic moment of a proton can only align in one of two possible ways with respect to the external field: parallel or antiparallel. In the parallel case, the magnetic moment lines up with the field, and this state has lower energy. In the antiparallel case, the magnetic moment points against the field, and this state has higher energy.</a:t>
            </a:r>
          </a:p>
          <a:p>
            <a:endParaRPr lang="en-US" dirty="0"/>
          </a:p>
          <a:p>
            <a:r>
              <a:rPr lang="en-US" dirty="0"/>
              <a:t>So, instead of a continuous range of orientations, quantum mechanics restricts protons to just these two discrete states. The energy difference between them is proportional to the strength of the magnetic field.</a:t>
            </a:r>
          </a:p>
          <a:p>
            <a:r>
              <a:rPr lang="en-US" dirty="0"/>
              <a:t>This is similar to a mechanical analogy: imagine trying to rotate a bar magnet in a strong external field. If you align it with the field, that is the stable, low-energy position. If you force it to oppose the field, that requires work and corresponds to a higher-energy state.</a:t>
            </a:r>
          </a:p>
          <a:p>
            <a:endParaRPr lang="en-US" dirty="0"/>
          </a:p>
          <a:p>
            <a:r>
              <a:rPr lang="en-US" dirty="0"/>
              <a:t>This splitting of energy levels is fundamental in MRI. It is the small difference in populations between protons in the lower-energy parallel state and the higher-energy antiparallel state that generates the net magnetization we rely on to produce signals.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23</a:t>
            </a:fld>
            <a:endParaRPr lang="en-US"/>
          </a:p>
        </p:txBody>
      </p:sp>
    </p:spTree>
    <p:extLst>
      <p:ext uri="{BB962C8B-B14F-4D97-AF65-F5344CB8AC3E}">
        <p14:creationId xmlns:p14="http://schemas.microsoft.com/office/powerpoint/2010/main" val="37991418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When protons are placed in a strong magnetic field, they split into two energy states: the parallel state, which has lower energy, and the antiparallel state, which has higher energy. This is the Zeeman effect.</a:t>
            </a:r>
          </a:p>
          <a:p>
            <a:endParaRPr lang="en-US" dirty="0"/>
          </a:p>
          <a:p>
            <a:r>
              <a:rPr lang="en-US" dirty="0"/>
              <a:t>The energy of each state can be expressed as:</a:t>
            </a:r>
          </a:p>
          <a:p>
            <a:r>
              <a:rPr lang="en-US" b="1" dirty="0"/>
              <a:t>E equals negative mu z times B naught.</a:t>
            </a:r>
            <a:endParaRPr lang="en-US" dirty="0"/>
          </a:p>
          <a:p>
            <a:r>
              <a:rPr lang="en-US" dirty="0"/>
              <a:t>Here, mu z is the longitudinal component of the magnetic moment, and B naught is the strength of the external magnetic field.</a:t>
            </a:r>
          </a:p>
          <a:p>
            <a:r>
              <a:rPr lang="en-US" dirty="0"/>
              <a:t>Because mu z can take on two values, plus gamma h over four pi, or minus gamma h over four pi, the energies are:</a:t>
            </a:r>
          </a:p>
          <a:p>
            <a:r>
              <a:rPr lang="en-US" b="1" dirty="0"/>
              <a:t>E equals plus or minus gamma times h times B naught, divided by four pi.</a:t>
            </a:r>
            <a:endParaRPr lang="en-US" dirty="0"/>
          </a:p>
          <a:p>
            <a:r>
              <a:rPr lang="en-US" dirty="0"/>
              <a:t>The difference between these two levels is what we call delta E, and it is given by:</a:t>
            </a:r>
          </a:p>
          <a:p>
            <a:r>
              <a:rPr lang="en-US" b="1" dirty="0"/>
              <a:t>Delta E equals gamma times h times B naught, divided by two pi.</a:t>
            </a:r>
            <a:endParaRPr lang="en-US" dirty="0"/>
          </a:p>
          <a:p>
            <a:r>
              <a:rPr lang="en-US" dirty="0"/>
              <a:t>This difference is critical because it sets the resonance condition. Only when the energy of the applied radiofrequency matches this delta E can protons flip between the two states.</a:t>
            </a:r>
          </a:p>
          <a:p>
            <a:endParaRPr lang="en-US" dirty="0"/>
          </a:p>
          <a:p>
            <a:r>
              <a:rPr lang="en-US" dirty="0"/>
              <a:t>At body temperature, slightly more protons are in the lower energy parallel state compared to the higher energy antiparallel state. This small imbalance is what produces the net magnetization that we detect in MRI.</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24</a:t>
            </a:fld>
            <a:endParaRPr lang="en-US"/>
          </a:p>
        </p:txBody>
      </p:sp>
    </p:spTree>
    <p:extLst>
      <p:ext uri="{BB962C8B-B14F-4D97-AF65-F5344CB8AC3E}">
        <p14:creationId xmlns:p14="http://schemas.microsoft.com/office/powerpoint/2010/main" val="2809693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bring in some mathematics through the Boltzmann distribution, which describes how protons split between the two energy states.</a:t>
            </a:r>
          </a:p>
          <a:p>
            <a:endParaRPr lang="en-US" dirty="0"/>
          </a:p>
          <a:p>
            <a:r>
              <a:rPr lang="en-US" dirty="0"/>
              <a:t>We can write the ratio of the number of protons in the anti-parallel state to the number in the parallel state as:</a:t>
            </a:r>
          </a:p>
          <a:p>
            <a:r>
              <a:rPr lang="en-US" dirty="0"/>
              <a:t>“N anti-parallel divided by N parallel equals the exponential of negative delta E over k T.”</a:t>
            </a:r>
          </a:p>
          <a:p>
            <a:r>
              <a:rPr lang="en-US" dirty="0"/>
              <a:t>Here, delta E is the energy difference between the two states, k is the Boltzmann constant, and T is the absolute temperature in kelvins.</a:t>
            </a:r>
          </a:p>
          <a:p>
            <a:endParaRPr lang="en-US" dirty="0"/>
          </a:p>
          <a:p>
            <a:r>
              <a:rPr lang="en-US" dirty="0"/>
              <a:t>Substituting the expression for delta E, we get:</a:t>
            </a:r>
          </a:p>
          <a:p>
            <a:r>
              <a:rPr lang="en-US" dirty="0"/>
              <a:t>“N anti-parallel divided by N parallel equals the exponential of negative gamma times h times B-zero, divided by two pi k T.”</a:t>
            </a:r>
          </a:p>
          <a:p>
            <a:r>
              <a:rPr lang="en-US" dirty="0"/>
              <a:t>With a first-order approximation, this becomes:</a:t>
            </a:r>
          </a:p>
          <a:p>
            <a:r>
              <a:rPr lang="en-US" dirty="0"/>
              <a:t>“N anti-parallel over N parallel is approximately equal to one minus gamma h B-zero over two pi k T.”</a:t>
            </a:r>
          </a:p>
          <a:p>
            <a:endParaRPr lang="en-US" dirty="0"/>
          </a:p>
          <a:p>
            <a:r>
              <a:rPr lang="en-US" dirty="0"/>
              <a:t>What does this mean in practice? It means the populations of the two states are nearly equal, with only a tiny excess in the parallel, or lower-energy state.</a:t>
            </a:r>
          </a:p>
          <a:p>
            <a:r>
              <a:rPr lang="en-US" dirty="0"/>
              <a:t>The net MRI signal comes from this small population difference. If we take the difference in numbers between the parallel and anti-parallel states, we get:</a:t>
            </a:r>
          </a:p>
          <a:p>
            <a:r>
              <a:rPr lang="en-US" dirty="0"/>
              <a:t>“Delta N equals N s times gamma h B-zero divided by four pi k T.”</a:t>
            </a:r>
          </a:p>
          <a:p>
            <a:r>
              <a:rPr lang="en-US" dirty="0"/>
              <a:t>Here, N s is the total number of protons in the body. The key point is that this difference is extremely small. For example, at a magnetic field strength of one and a half tesla, out of about one million protons, only a handful contribute to the net signal.</a:t>
            </a:r>
          </a:p>
          <a:p>
            <a:endParaRPr lang="en-US" dirty="0"/>
          </a:p>
          <a:p>
            <a:r>
              <a:rPr lang="en-US" dirty="0"/>
              <a:t>So, although the individual imbalance is tiny, the collective contribution of billions and billions of protons is what makes MRI signals measurable.</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25</a:t>
            </a:fld>
            <a:endParaRPr lang="en-US"/>
          </a:p>
        </p:txBody>
      </p:sp>
    </p:spTree>
    <p:extLst>
      <p:ext uri="{BB962C8B-B14F-4D97-AF65-F5344CB8AC3E}">
        <p14:creationId xmlns:p14="http://schemas.microsoft.com/office/powerpoint/2010/main" val="3734121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all of these models we’ve discussed, including the Boltzmann distribution, set the stage for the next key idea: precession.</a:t>
            </a:r>
          </a:p>
          <a:p>
            <a:endParaRPr lang="en-US" dirty="0"/>
          </a:p>
          <a:p>
            <a:r>
              <a:rPr lang="en-US" dirty="0"/>
              <a:t>When a magnetic moment sits inside a strong external magnetic field, it doesn’t simply align once and stay fixed. Instead, it undergoes a motion very much like a spinning top. The top leans and slowly wobbles around the vertical axis. In the same way, the magnetic moment traces out a precession around the magnetic field direction. We’ll go into more detail on this soon.</a:t>
            </a:r>
          </a:p>
          <a:p>
            <a:endParaRPr lang="en-US" dirty="0"/>
          </a:p>
          <a:p>
            <a:r>
              <a:rPr lang="en-US" dirty="0"/>
              <a:t>To explain why this happens, we need to go back to Newton’s second law—not just in the familiar form, force equals mass times acceleration, but in the rotational context. In rotations, the central quantity is angular momentum.</a:t>
            </a:r>
          </a:p>
          <a:p>
            <a:r>
              <a:rPr lang="en-US" dirty="0"/>
              <a:t>The law tells us that the time derivative of angular momentum, written as dL over dt, is equal to torque. So, torque is the rotational analog of force. Just as force changes linear momentum, torque changes angular momentum.</a:t>
            </a:r>
          </a:p>
          <a:p>
            <a:r>
              <a:rPr lang="en-US" dirty="0"/>
              <a:t>The derivation on this slide shows the details. If you’re interested in the full proof, you can follow it step by step. If not, you can simply trust the key result: the rate of change of angular momentum equals torque.</a:t>
            </a:r>
          </a:p>
          <a:p>
            <a:endParaRPr lang="en-US" dirty="0"/>
          </a:p>
          <a:p>
            <a:r>
              <a:rPr lang="en-US" dirty="0"/>
              <a:t>This is the foundation we need to understand precession in MRI physics.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26</a:t>
            </a:fld>
            <a:endParaRPr lang="en-US"/>
          </a:p>
        </p:txBody>
      </p:sp>
    </p:spTree>
    <p:extLst>
      <p:ext uri="{BB962C8B-B14F-4D97-AF65-F5344CB8AC3E}">
        <p14:creationId xmlns:p14="http://schemas.microsoft.com/office/powerpoint/2010/main" val="487681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This is a classic example of precession, and it is the same principle that applies in MRI when the magnetic moment of protons </a:t>
            </a:r>
            <a:r>
              <a:rPr lang="en-US" dirty="0" err="1"/>
              <a:t>precesses</a:t>
            </a:r>
            <a:r>
              <a:rPr lang="en-US" dirty="0"/>
              <a:t> in a magnetic field.</a:t>
            </a:r>
          </a:p>
          <a:p>
            <a:r>
              <a:rPr lang="en-US" dirty="0"/>
              <a:t>Think of a spinning top. The top’s axis of rotation points in one direction, representing the angular momentum. If no external force acts on it, the top will keep spinning steadily, just as a moving object keeps moving in a straight line.</a:t>
            </a:r>
          </a:p>
          <a:p>
            <a:endParaRPr lang="en-US" dirty="0"/>
          </a:p>
          <a:p>
            <a:r>
              <a:rPr lang="en-US" dirty="0"/>
              <a:t>Now, if a force is applied — here, gravity acting at the center of mass — it produces a torque. Torque is given by the cross product of the lever arm vector </a:t>
            </a:r>
            <a:r>
              <a:rPr lang="en-US" b="1" dirty="0"/>
              <a:t>r</a:t>
            </a:r>
            <a:r>
              <a:rPr lang="en-US" dirty="0"/>
              <a:t> and the force vector </a:t>
            </a:r>
            <a:r>
              <a:rPr lang="en-US" b="1" dirty="0"/>
              <a:t>F</a:t>
            </a:r>
            <a:r>
              <a:rPr lang="en-US" dirty="0"/>
              <a:t>. In this case, </a:t>
            </a:r>
            <a:r>
              <a:rPr lang="en-US" b="1" dirty="0"/>
              <a:t>r cross F</a:t>
            </a:r>
            <a:r>
              <a:rPr lang="en-US" dirty="0"/>
              <a:t> points into the page. That means the torque is perpendicular to the angular momentum.</a:t>
            </a:r>
          </a:p>
          <a:p>
            <a:r>
              <a:rPr lang="en-US" dirty="0"/>
              <a:t>When the torque is perpendicular, it doesn’t stop the motion or flip the top over directly. Instead, it causes a small change, delta L, that is also perpendicular to the original angular momentum. This sideways change makes the tip of the angular momentum vector trace out a circle.</a:t>
            </a:r>
          </a:p>
          <a:p>
            <a:r>
              <a:rPr lang="en-US" dirty="0"/>
              <a:t>So instead of falling over, the spinning top </a:t>
            </a:r>
            <a:r>
              <a:rPr lang="en-US" dirty="0" err="1"/>
              <a:t>precesses</a:t>
            </a:r>
            <a:r>
              <a:rPr lang="en-US" dirty="0"/>
              <a:t>—it wobbles around in a circular path.</a:t>
            </a:r>
          </a:p>
          <a:p>
            <a:endParaRPr lang="en-US" dirty="0"/>
          </a:p>
          <a:p>
            <a:r>
              <a:rPr lang="en-US" dirty="0"/>
              <a:t>And that is the key insight: whenever a spinning object with angular momentum experiences a torque perpendicular to it, the result is precession. In MRI, the proton’s magnetic moment behaves just like this spinning top, </a:t>
            </a:r>
            <a:r>
              <a:rPr lang="en-US" dirty="0" err="1"/>
              <a:t>precessing</a:t>
            </a:r>
            <a:r>
              <a:rPr lang="en-US" dirty="0"/>
              <a:t> around the direction of the external magnetic field.</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27</a:t>
            </a:fld>
            <a:endParaRPr lang="en-US"/>
          </a:p>
        </p:txBody>
      </p:sp>
    </p:spTree>
    <p:extLst>
      <p:ext uri="{BB962C8B-B14F-4D97-AF65-F5344CB8AC3E}">
        <p14:creationId xmlns:p14="http://schemas.microsoft.com/office/powerpoint/2010/main" val="25337836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This idea is not too hard to grasp if we think about orbital motion.</a:t>
            </a:r>
          </a:p>
          <a:p>
            <a:r>
              <a:rPr lang="en-US" dirty="0"/>
              <a:t>Take the example of the Moon orbiting around the Earth, or a satellite orbiting a planet. You might wonder: why doesn’t it just fall straight down? The answer is that there is always a centripetal force pointing inward, toward the center of the orbit.</a:t>
            </a:r>
          </a:p>
          <a:p>
            <a:endParaRPr lang="en-US" dirty="0"/>
          </a:p>
          <a:p>
            <a:r>
              <a:rPr lang="en-US" dirty="0"/>
              <a:t>That centripetal force doesn’t change the magnitude of the velocity, but it does change its direction. Because the force is always perpendicular to the velocity vector, it continuously “bends” the path, keeping the satellite in circular motion rather than letting it fly off in a straight line.</a:t>
            </a:r>
          </a:p>
          <a:p>
            <a:r>
              <a:rPr lang="en-US" dirty="0"/>
              <a:t>Mathematically, the centripetal force is equal to mass times velocity squared, divided by the radius: F equals m v squared over r.</a:t>
            </a:r>
          </a:p>
          <a:p>
            <a:endParaRPr lang="en-US" dirty="0"/>
          </a:p>
          <a:p>
            <a:r>
              <a:rPr lang="en-US" dirty="0"/>
              <a:t>Now connect this to angular momentum. When the change in a vector is always perpendicular to the vector itself, the result is circular motion. In the orbital case, the velocity vector keeps changing direction, while in angular momentum, the same principle applies: torque causes a perpendicular change in angular momentum, and so the angular momentum vector itself traces out a circle.</a:t>
            </a:r>
          </a:p>
          <a:p>
            <a:endParaRPr lang="en-US" dirty="0"/>
          </a:p>
          <a:p>
            <a:r>
              <a:rPr lang="en-US" dirty="0"/>
              <a:t>This is the key point to understand precession: a perpendicular change leads to circular motion.</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28</a:t>
            </a:fld>
            <a:endParaRPr lang="en-US"/>
          </a:p>
        </p:txBody>
      </p:sp>
    </p:spTree>
    <p:extLst>
      <p:ext uri="{BB962C8B-B14F-4D97-AF65-F5344CB8AC3E}">
        <p14:creationId xmlns:p14="http://schemas.microsoft.com/office/powerpoint/2010/main" val="32848681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When a magnetic moment is placed in an external magnetic field, it experiences a torque. This torque does not flip the magnetic moment directly into alignment with the field. Instead, it causes the moment to </a:t>
            </a:r>
            <a:r>
              <a:rPr lang="en-US" dirty="0" err="1"/>
              <a:t>precess</a:t>
            </a:r>
            <a:r>
              <a:rPr lang="en-US" dirty="0"/>
              <a:t>, meaning it rotates around the axis of the magnetic field, very much like a spinning top under the influence of gravity.</a:t>
            </a:r>
          </a:p>
          <a:p>
            <a:endParaRPr lang="en-US" dirty="0"/>
          </a:p>
          <a:p>
            <a:r>
              <a:rPr lang="en-US" dirty="0"/>
              <a:t>The rate of this precession is called the </a:t>
            </a:r>
            <a:r>
              <a:rPr lang="en-US" b="1" dirty="0"/>
              <a:t>Larmor frequency</a:t>
            </a:r>
            <a:r>
              <a:rPr lang="en-US" dirty="0"/>
              <a:t>. The Larmor frequency depends on two things: the strength of the magnetic field and a constant called the gyromagnetic ratio, which is unique for each type of nucleus.</a:t>
            </a:r>
          </a:p>
          <a:p>
            <a:r>
              <a:rPr lang="en-US" dirty="0"/>
              <a:t>Mathematically, we write the Larmor frequency as omega zero equals gamma times B zero. Here, omega zero represents the precession frequency, gamma is the gyromagnetic ratio, and B zero is the strength of the magnetic field.</a:t>
            </a:r>
          </a:p>
          <a:p>
            <a:endParaRPr lang="en-US" dirty="0"/>
          </a:p>
          <a:p>
            <a:r>
              <a:rPr lang="en-US" dirty="0"/>
              <a:t>This relationship tells us that the stronger the field, the faster the precession. And this precession frequency is the key to MRI, because it sets the frequency at which protons respond to radiofrequency pulses and generate the measurable MRI signal.</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29</a:t>
            </a:fld>
            <a:endParaRPr lang="en-US"/>
          </a:p>
        </p:txBody>
      </p:sp>
    </p:spTree>
    <p:extLst>
      <p:ext uri="{BB962C8B-B14F-4D97-AF65-F5344CB8AC3E}">
        <p14:creationId xmlns:p14="http://schemas.microsoft.com/office/powerpoint/2010/main" val="2240804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me start by giving you both a preview and a review. The preview is like a big picture of what MRI physics is about. I will provide you with some basic knowledge and introductory ideas that will help you understand the more detailed content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first, let’s take a look at this overall framework. We will begin with the physical foundation, then move on to signal generation, and finally discuss signal decay. This roadmap will guide us through today’s lecture.</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a:t>
            </a:fld>
            <a:endParaRPr lang="en-US"/>
          </a:p>
        </p:txBody>
      </p:sp>
    </p:spTree>
    <p:extLst>
      <p:ext uri="{BB962C8B-B14F-4D97-AF65-F5344CB8AC3E}">
        <p14:creationId xmlns:p14="http://schemas.microsoft.com/office/powerpoint/2010/main" val="2718942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US" dirty="0"/>
          </a:p>
          <a:p>
            <a:r>
              <a:rPr lang="en-US" dirty="0"/>
              <a:t>Now let’s carefully look at how we can compute the </a:t>
            </a:r>
            <a:r>
              <a:rPr lang="en-US" dirty="0" err="1"/>
              <a:t>precessional</a:t>
            </a:r>
            <a:r>
              <a:rPr lang="en-US" dirty="0"/>
              <a:t> frequency.</a:t>
            </a:r>
          </a:p>
          <a:p>
            <a:r>
              <a:rPr lang="en-US" dirty="0"/>
              <a:t>When a magnetic moment, which we call mu, is placed at an angle to the external magnetic field B, it experiences a torque. This torque can be written as mu cross B zero. That torque is what drives the angular momentum to change over time.</a:t>
            </a:r>
          </a:p>
          <a:p>
            <a:r>
              <a:rPr lang="en-US" dirty="0"/>
              <a:t>Mathematically, we can say: torque equals the derivative of angular momentum with respect to time. In other words, </a:t>
            </a:r>
            <a:r>
              <a:rPr lang="en-US" dirty="0" err="1"/>
              <a:t>dP</a:t>
            </a:r>
            <a:r>
              <a:rPr lang="en-US" dirty="0"/>
              <a:t> by dt equals mu cross B zero.</a:t>
            </a:r>
          </a:p>
          <a:p>
            <a:endParaRPr lang="en-US" dirty="0"/>
          </a:p>
          <a:p>
            <a:r>
              <a:rPr lang="en-US" dirty="0"/>
              <a:t>Here, P is the angular momentum. Because protons both have mass and positive charge, their spinning motion not only produces angular momentum but also generates a tiny current loop. That current loop is associated with a magnetic moment. And so, whenever the magnetic moment is not aligned with the magnetic field, it feels a torque.</a:t>
            </a:r>
          </a:p>
          <a:p>
            <a:r>
              <a:rPr lang="en-US" dirty="0"/>
              <a:t>Now, to connect the pieces: magnetic moment and angular momentum are directly proportional. That means the change in angular momentum is tied to the change in magnetic moment.</a:t>
            </a:r>
          </a:p>
          <a:p>
            <a:r>
              <a:rPr lang="en-US" dirty="0"/>
              <a:t>To see how this becomes precision, consider a very small angular change, which we call d phi. For such small changes, the sine of d phi can be approximated as just d phi. With this, we can relate torque to the rate of change of the angular position.</a:t>
            </a:r>
          </a:p>
          <a:p>
            <a:r>
              <a:rPr lang="en-US" dirty="0"/>
              <a:t>So the angular frequency of precession, written as omega, is equal to the torque divided by the magnitude of angular momentum times sine theta. If you expand the cross product, you eventually find that omega equals gamma times B zero.</a:t>
            </a:r>
          </a:p>
          <a:p>
            <a:endParaRPr lang="en-US" dirty="0"/>
          </a:p>
          <a:p>
            <a:r>
              <a:rPr lang="en-US" dirty="0"/>
              <a:t>Here, gamma is the gyromagnetic ratio, a constant specific to the nucleus.</a:t>
            </a:r>
          </a:p>
          <a:p>
            <a:r>
              <a:rPr lang="en-US" dirty="0"/>
              <a:t>This final result is extremely important: the </a:t>
            </a:r>
            <a:r>
              <a:rPr lang="en-US" dirty="0" err="1"/>
              <a:t>precessional</a:t>
            </a:r>
            <a:r>
              <a:rPr lang="en-US" dirty="0"/>
              <a:t> frequency is directly proportional to the strength of the magnetic field. In a stronger field, the spins </a:t>
            </a:r>
            <a:r>
              <a:rPr lang="en-US" dirty="0" err="1"/>
              <a:t>precess</a:t>
            </a:r>
            <a:r>
              <a:rPr lang="en-US" dirty="0"/>
              <a:t> faster. In a weaker field, they </a:t>
            </a:r>
            <a:r>
              <a:rPr lang="en-US" dirty="0" err="1"/>
              <a:t>precess</a:t>
            </a:r>
            <a:r>
              <a:rPr lang="en-US" dirty="0"/>
              <a:t> more slowly. This proportionality is the foundation of magnetic resonance.</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30</a:t>
            </a:fld>
            <a:endParaRPr lang="en-US"/>
          </a:p>
        </p:txBody>
      </p:sp>
    </p:spTree>
    <p:extLst>
      <p:ext uri="{BB962C8B-B14F-4D97-AF65-F5344CB8AC3E}">
        <p14:creationId xmlns:p14="http://schemas.microsoft.com/office/powerpoint/2010/main" val="2546686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It’s often much easier to demonstrate precision than to explain it with equations.</a:t>
            </a:r>
          </a:p>
          <a:p>
            <a:r>
              <a:rPr lang="en-US" dirty="0"/>
              <a:t>Here you see a gyroscope. Its circular motion around the stand is precession. This motion results from the combination of two effects: the downward force of gravity and the angular momentum around the spinning axis.</a:t>
            </a:r>
          </a:p>
          <a:p>
            <a:endParaRPr lang="en-US" dirty="0"/>
          </a:p>
          <a:p>
            <a:r>
              <a:rPr lang="en-US" dirty="0"/>
              <a:t>Notice how the wheel does not simply fall. Instead, because of torque, it </a:t>
            </a:r>
            <a:r>
              <a:rPr lang="en-US" dirty="0" err="1"/>
              <a:t>precesses</a:t>
            </a:r>
            <a:r>
              <a:rPr lang="en-US" dirty="0"/>
              <a:t> around the point where it is supported. If I increase the downward force—for example, by adding the weight of a wrench to the axle—you can see that the precession frequency increases.</a:t>
            </a:r>
          </a:p>
          <a:p>
            <a:endParaRPr lang="en-US" dirty="0"/>
          </a:p>
          <a:p>
            <a:r>
              <a:rPr lang="en-US" dirty="0"/>
              <a:t>This is the same principle that applies in MRI. The frequency of precession is directly linked to the strength of the magnetic field. Stronger forces or fields lead to faster precession. We call this frequency encoding, and it is the foundation for how MRI gathers spatial information.</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31</a:t>
            </a:fld>
            <a:endParaRPr lang="en-US"/>
          </a:p>
        </p:txBody>
      </p:sp>
    </p:spTree>
    <p:extLst>
      <p:ext uri="{BB962C8B-B14F-4D97-AF65-F5344CB8AC3E}">
        <p14:creationId xmlns:p14="http://schemas.microsoft.com/office/powerpoint/2010/main" val="14222563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we move from individual protons to the idea of magnetization.</a:t>
            </a:r>
          </a:p>
          <a:p>
            <a:r>
              <a:rPr lang="en-US" dirty="0"/>
              <a:t>Each proton carries a magnetic moment, and as we have discussed, these moments </a:t>
            </a:r>
            <a:r>
              <a:rPr lang="en-US" dirty="0" err="1"/>
              <a:t>precess</a:t>
            </a:r>
            <a:r>
              <a:rPr lang="en-US" dirty="0"/>
              <a:t> around the external magnetic field. In the population of protons, slightly more occupy the lower-energy state, aligned parallel to the magnetic field, while slightly fewer are in the higher-energy, anti-parallel state. This imbalance, even though very small, is crucial.</a:t>
            </a:r>
          </a:p>
          <a:p>
            <a:endParaRPr lang="en-US" dirty="0"/>
          </a:p>
          <a:p>
            <a:r>
              <a:rPr lang="en-US" dirty="0"/>
              <a:t>Because the magnetic moments are vectors, those that are opposite to each other will cancel out in the transverse plane. What remains is a small excess of protons in the parallel state, and when we add up all of their contributions, we obtain a single net vector pointing along the direction of the magnetic field. This is what we call the net magnetization vector, often denoted as M.</a:t>
            </a:r>
          </a:p>
          <a:p>
            <a:r>
              <a:rPr lang="en-US" dirty="0"/>
              <a:t>From this point on, instead of worrying about the behavior of individual protons, we can focus on this collective magnetization vector. We can treat it as a classical vector that can tilt, rotate, or </a:t>
            </a:r>
            <a:r>
              <a:rPr lang="en-US" dirty="0" err="1"/>
              <a:t>precess</a:t>
            </a:r>
            <a:r>
              <a:rPr lang="en-US" dirty="0"/>
              <a:t>, just like a spinning top. This makes it much easier to understand the physics and to design MRI pulse sequences.</a:t>
            </a:r>
          </a:p>
          <a:p>
            <a:endParaRPr lang="en-US" dirty="0"/>
          </a:p>
          <a:p>
            <a:r>
              <a:rPr lang="en-US" dirty="0"/>
              <a:t>So, magnetization is the bridge from the microscopic quantum world of spins to the macroscopic signals we use in MRI.</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32</a:t>
            </a:fld>
            <a:endParaRPr lang="en-US"/>
          </a:p>
        </p:txBody>
      </p:sp>
    </p:spTree>
    <p:extLst>
      <p:ext uri="{BB962C8B-B14F-4D97-AF65-F5344CB8AC3E}">
        <p14:creationId xmlns:p14="http://schemas.microsoft.com/office/powerpoint/2010/main" val="4259840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we bring everything together and look at the steady state of magnetization.</a:t>
            </a:r>
          </a:p>
          <a:p>
            <a:endParaRPr lang="en-US" dirty="0"/>
          </a:p>
          <a:p>
            <a:r>
              <a:rPr lang="en-US" dirty="0"/>
              <a:t>Earlier, we talked about the tiny surplus of protons in the lower-energy parallel state compared with those in the higher-energy anti-parallel state. That difference is very small, but when multiplied by the enormous total number of protons in the body, it adds up to a measurable effect.</a:t>
            </a:r>
          </a:p>
          <a:p>
            <a:r>
              <a:rPr lang="en-US" dirty="0"/>
              <a:t>For a single proton, the magnetic moment can be expressed as gamma times h-bar over two. But now, instead of just one proton, we have on the order of 10</a:t>
            </a:r>
          </a:p>
          <a:p>
            <a:r>
              <a:rPr lang="en-US" dirty="0"/>
              <a:t>to the power of 23 protons, and only a small fraction contributes to the net imbalance. Multiplying that tiny difference by the large population gives us the bulk magnetization.</a:t>
            </a:r>
          </a:p>
          <a:p>
            <a:endParaRPr lang="en-US" dirty="0"/>
          </a:p>
          <a:p>
            <a:r>
              <a:rPr lang="en-US" dirty="0"/>
              <a:t>We call this net magnetization M naught. It represents the collective contribution of all the protons and points along the direction of the external field B naught.</a:t>
            </a:r>
          </a:p>
          <a:p>
            <a:r>
              <a:rPr lang="en-US" dirty="0"/>
              <a:t>In this steady state, the magnetization only has a longitudinal component. That means M z equals M naught, while the transverse components M x and M y are both zero.</a:t>
            </a:r>
          </a:p>
          <a:p>
            <a:endParaRPr lang="en-US" dirty="0"/>
          </a:p>
          <a:p>
            <a:r>
              <a:rPr lang="en-US" dirty="0"/>
              <a:t>Even though individual protons are still </a:t>
            </a:r>
            <a:r>
              <a:rPr lang="en-US" dirty="0" err="1"/>
              <a:t>precessing</a:t>
            </a:r>
            <a:r>
              <a:rPr lang="en-US" dirty="0"/>
              <a:t> and flipping between parallel and anti-parallel orientations, when you take the average, the only surviving component is along the z-axis. This is what we refer to as the steady-state magnetization.</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33</a:t>
            </a:fld>
            <a:endParaRPr lang="en-US"/>
          </a:p>
        </p:txBody>
      </p:sp>
    </p:spTree>
    <p:extLst>
      <p:ext uri="{BB962C8B-B14F-4D97-AF65-F5344CB8AC3E}">
        <p14:creationId xmlns:p14="http://schemas.microsoft.com/office/powerpoint/2010/main" val="2513707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So far, we’ve spent quite some time on the physical foundation. That’s good, because now you have a solid grounding in the physics behind MRI — angular momentum, magnetic moment, precession, and magnetization. All of this is essential because without that base, the next steps would be very difficult to follow.</a:t>
            </a:r>
          </a:p>
          <a:p>
            <a:endParaRPr lang="en-US" dirty="0"/>
          </a:p>
          <a:p>
            <a:r>
              <a:rPr lang="en-US" dirty="0"/>
              <a:t>Now we’re ready to move forward and talk about how the MRI signal is actually generated. This is the transition point — from theory into application. The key question becomes: once the protons are aligned and </a:t>
            </a:r>
            <a:r>
              <a:rPr lang="en-US" dirty="0" err="1"/>
              <a:t>precessing</a:t>
            </a:r>
            <a:r>
              <a:rPr lang="en-US" dirty="0"/>
              <a:t> in the magnetic field, how do we disturb them in a controlled way and measure the response?</a:t>
            </a:r>
          </a:p>
          <a:p>
            <a:r>
              <a:rPr lang="en-US" dirty="0"/>
              <a:t>That’s where the radiofrequency pulse comes in. By applying a carefully tuned RF pulse, we can perturb the magnetization vector and create a measurable signal. In the upcoming slides, I’ll explain this process step by step — beginning with RF perturbation, then the Bloch equations that describe the dynamics, and finally, how we detect the free induction decay signal.</a:t>
            </a:r>
          </a:p>
          <a:p>
            <a:endParaRPr lang="en-US" dirty="0"/>
          </a:p>
          <a:p>
            <a:r>
              <a:rPr lang="en-US" dirty="0"/>
              <a:t>So, let’s pay attention to the next slide — this is where MRI really comes alive.</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34</a:t>
            </a:fld>
            <a:endParaRPr lang="en-US"/>
          </a:p>
        </p:txBody>
      </p:sp>
    </p:spTree>
    <p:extLst>
      <p:ext uri="{BB962C8B-B14F-4D97-AF65-F5344CB8AC3E}">
        <p14:creationId xmlns:p14="http://schemas.microsoft.com/office/powerpoint/2010/main" val="254630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So here is the key motivation for MR signal generation. We have this net magnetization vector, which is called M-naught. It reflects the water and lipid content in the body, because that’s where most of the hydrogen protons are found. That sounds great, but the important question is: how do we actually measure M-naught?</a:t>
            </a:r>
          </a:p>
          <a:p>
            <a:r>
              <a:rPr lang="en-US" dirty="0"/>
              <a:t>If you just leave M-naught alone in its steady state, it aligns with the main magnetic field and stays constant in time. A static field like this will not generate any measurable electrical signal. Remember, electromagnetic induction only works when the magnetic field is changing. A constant magnetization produces nothing in our detection coil.</a:t>
            </a:r>
          </a:p>
          <a:p>
            <a:endParaRPr lang="en-US" dirty="0"/>
          </a:p>
          <a:p>
            <a:r>
              <a:rPr lang="en-US" dirty="0"/>
              <a:t>The key idea is this: if we can flip M-naught away from its alignment with the main field, then it will gain a transverse component. That transverse part does not just sit there — it </a:t>
            </a:r>
            <a:r>
              <a:rPr lang="en-US" dirty="0" err="1"/>
              <a:t>precesses</a:t>
            </a:r>
            <a:r>
              <a:rPr lang="en-US" dirty="0"/>
              <a:t>, meaning it rotates around the axis of the main magnetic field. This rotating transverse magnetization produces an alternating magnetic field. An alternating field is exactly what we need, because it induces an electrical signal in the detection coil.</a:t>
            </a:r>
          </a:p>
          <a:p>
            <a:endParaRPr lang="en-US" dirty="0"/>
          </a:p>
          <a:p>
            <a:r>
              <a:rPr lang="en-US" dirty="0"/>
              <a:t>This was the breakthrough that launched nuclear magnetic resonance. It was discovered in nineteen forty-six by Felix Bloch at Stanford and Edward Purcell at Harvard, and their work was recognized with the Nobel Prize in Physics in nineteen fifty-two.</a:t>
            </a:r>
          </a:p>
          <a:p>
            <a:r>
              <a:rPr lang="en-US" dirty="0"/>
              <a:t>So the essential trick is: flip the net magnetization, create a transverse component, let it </a:t>
            </a:r>
            <a:r>
              <a:rPr lang="en-US" dirty="0" err="1"/>
              <a:t>precess</a:t>
            </a:r>
            <a:r>
              <a:rPr lang="en-US" dirty="0"/>
              <a:t>, and detect the alternating signal that comes out. This is the foundation of MRI signal generation.</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35</a:t>
            </a:fld>
            <a:endParaRPr lang="en-US"/>
          </a:p>
        </p:txBody>
      </p:sp>
    </p:spTree>
    <p:extLst>
      <p:ext uri="{BB962C8B-B14F-4D97-AF65-F5344CB8AC3E}">
        <p14:creationId xmlns:p14="http://schemas.microsoft.com/office/powerpoint/2010/main" val="1490727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When the magnetization vector is in steady state, it is balanced. No magnetic field is changing, so no signal can be detected. But once we flip it, we break that balance. Now there is a transverse component of magnetization. This transverse part does not stay still — it undergoes circular motion, what we call precession. And this </a:t>
            </a:r>
            <a:r>
              <a:rPr lang="en-US" dirty="0" err="1"/>
              <a:t>precessing</a:t>
            </a:r>
            <a:r>
              <a:rPr lang="en-US" dirty="0"/>
              <a:t> transverse component produces an alternating magnetic field, which can then be measured through electromagnetic induction, as described by Maxwell’s equations.</a:t>
            </a:r>
          </a:p>
          <a:p>
            <a:endParaRPr lang="en-US" dirty="0"/>
          </a:p>
          <a:p>
            <a:r>
              <a:rPr lang="en-US" dirty="0"/>
              <a:t>So how do we flip the magnetization to break the balance? To answer that, we look at the energy difference between the parallel state and the anti-parallel state of the protons. Earlier, we derived this difference and called it delta E.</a:t>
            </a:r>
          </a:p>
          <a:p>
            <a:r>
              <a:rPr lang="en-US" dirty="0"/>
              <a:t>This energy difference must be supplied by an incoming electromagnetic wave. And the energy carried by a photon is equal to Planck’s constant times the frequency. That means the frequency of the applied radiofrequency wave has to exactly match the energy gap between the two spin states.</a:t>
            </a:r>
          </a:p>
          <a:p>
            <a:r>
              <a:rPr lang="en-US" dirty="0"/>
              <a:t>When you rearrange the formulas, you find that the resonant frequency, written as f, is equal to gamma times B-zero divided by two pi. In terms of angular frequency, written as omega, the result is omega equals gamma times B-zero.</a:t>
            </a:r>
          </a:p>
          <a:p>
            <a:endParaRPr lang="en-US" dirty="0"/>
          </a:p>
          <a:p>
            <a:r>
              <a:rPr lang="en-US" dirty="0"/>
              <a:t>This is a fundamental result. It tells us that the Larmor precession frequency of the proton is identical to the frequency of the radiofrequency field we must apply to drive transitions between the parallel and the anti-parallel states.</a:t>
            </a:r>
          </a:p>
          <a:p>
            <a:r>
              <a:rPr lang="en-US" dirty="0"/>
              <a:t>So, from the quantum mechanical point of view, resonance occurs when the radiofrequency wave carries exactly the right energy to match that gap — and that is the basis of nuclear magnetic resonance.</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36</a:t>
            </a:fld>
            <a:endParaRPr lang="en-US"/>
          </a:p>
        </p:txBody>
      </p:sp>
    </p:spTree>
    <p:extLst>
      <p:ext uri="{BB962C8B-B14F-4D97-AF65-F5344CB8AC3E}">
        <p14:creationId xmlns:p14="http://schemas.microsoft.com/office/powerpoint/2010/main" val="8178974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We can now look at RF excitation from the quantum mechanical point of view.</a:t>
            </a:r>
            <a:br>
              <a:rPr lang="en-US" dirty="0"/>
            </a:br>
            <a:r>
              <a:rPr lang="en-US" dirty="0"/>
              <a:t>Imagine we have two energy levels: a lower energy state and a higher energy state. When we send in a radiofrequency wave at the resonance frequency, that wave carries just the right amount of energy to promote a proton from the lower state up to the higher state.</a:t>
            </a:r>
          </a:p>
          <a:p>
            <a:endParaRPr lang="en-US" dirty="0"/>
          </a:p>
          <a:p>
            <a:r>
              <a:rPr lang="en-US" dirty="0"/>
              <a:t>But once the RF excitation stops, those protons in the higher energy state cannot stay there forever. They naturally relax back down to the lower energy state, which is the more stable configuration. As they do so, the excess energy is released. Importantly, the released energy is in the form of the same radiofrequency signal that was used to excite them.</a:t>
            </a:r>
          </a:p>
          <a:p>
            <a:endParaRPr lang="en-US" dirty="0"/>
          </a:p>
          <a:p>
            <a:r>
              <a:rPr lang="en-US" dirty="0"/>
              <a:t>This emitted signal is what we detect externally. It is the key step that allows us to convert the microscopic spin transitions of hydrogen protons into a measurable macroscopic MR signal.</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37</a:t>
            </a:fld>
            <a:endParaRPr lang="en-US"/>
          </a:p>
        </p:txBody>
      </p:sp>
    </p:spTree>
    <p:extLst>
      <p:ext uri="{BB962C8B-B14F-4D97-AF65-F5344CB8AC3E}">
        <p14:creationId xmlns:p14="http://schemas.microsoft.com/office/powerpoint/2010/main" val="23533440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look at the classical view of RF excitation.</a:t>
            </a:r>
            <a:br>
              <a:rPr lang="en-US" dirty="0"/>
            </a:br>
            <a:r>
              <a:rPr lang="en-US" dirty="0"/>
              <a:t>We have our net magnetization vector, which represents the collective magnetic moment of all protons. In the steady state, this vector points along the z-axis, aligned with the static magnetic field B-zero.</a:t>
            </a:r>
          </a:p>
          <a:p>
            <a:endParaRPr lang="en-US" dirty="0"/>
          </a:p>
          <a:p>
            <a:r>
              <a:rPr lang="en-US" dirty="0"/>
              <a:t>When we apply an additional magnetic field, called B-one, along the x-axis, something interesting happens. The cross product between the magnetization vector and B-one produces a torque. This torque acts in the direction perpendicular to both vectors, and it causes the magnetization to tip away from the z-axis.</a:t>
            </a:r>
          </a:p>
          <a:p>
            <a:r>
              <a:rPr lang="en-US" dirty="0"/>
              <a:t>But remember, the system is still </a:t>
            </a:r>
            <a:r>
              <a:rPr lang="en-US" dirty="0" err="1"/>
              <a:t>precessing</a:t>
            </a:r>
            <a:r>
              <a:rPr lang="en-US" dirty="0"/>
              <a:t> around the main magnetic field. So the magnetization doesn’t simply tilt once and stop—it spirals away from the z-axis, tracing out a cone. The longer we apply the B-one field, the further the vector tips, increasing the flip angle.</a:t>
            </a:r>
          </a:p>
          <a:p>
            <a:endParaRPr lang="en-US" dirty="0"/>
          </a:p>
          <a:p>
            <a:r>
              <a:rPr lang="en-US" dirty="0"/>
              <a:t>This picture is very convenient to describe using the concept of a rotating frame. In that frame, the B-one field looks stationary, and the magnetization vector simply rotates around it. That’s why we often describe RF excitation as “flipping” the magnetization into the transverse plane.</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38</a:t>
            </a:fld>
            <a:endParaRPr lang="en-US"/>
          </a:p>
        </p:txBody>
      </p:sp>
    </p:spTree>
    <p:extLst>
      <p:ext uri="{BB962C8B-B14F-4D97-AF65-F5344CB8AC3E}">
        <p14:creationId xmlns:p14="http://schemas.microsoft.com/office/powerpoint/2010/main" val="29355480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In the laboratory frame, the magnetization vector doesn’t just tip smoothly into the transverse plane. Instead, it traces out a spiral path, because while it is flipping down, it is also </a:t>
            </a:r>
            <a:r>
              <a:rPr lang="en-US" dirty="0" err="1"/>
              <a:t>precessing</a:t>
            </a:r>
            <a:r>
              <a:rPr lang="en-US" dirty="0"/>
              <a:t> around the z-axis at the Larmor frequency. So what we observe looks like a helical trajectory.</a:t>
            </a:r>
          </a:p>
          <a:p>
            <a:endParaRPr lang="en-US" dirty="0"/>
          </a:p>
          <a:p>
            <a:r>
              <a:rPr lang="en-US" dirty="0"/>
              <a:t>But there is a much simpler way to describe this motion. Instead of staying in the laboratory coordinate system, we can shift into a rotating frame of reference. This is a coordinate system that rotates at exactly the Larmor frequency.</a:t>
            </a:r>
          </a:p>
          <a:p>
            <a:endParaRPr lang="en-US" dirty="0"/>
          </a:p>
          <a:p>
            <a:r>
              <a:rPr lang="en-US" dirty="0"/>
              <a:t>In this rotating frame, the spiral disappears. The magnetization no longer seems to </a:t>
            </a:r>
            <a:r>
              <a:rPr lang="en-US" dirty="0" err="1"/>
              <a:t>precess</a:t>
            </a:r>
            <a:r>
              <a:rPr lang="en-US" dirty="0"/>
              <a:t>—it simply tilts, or “flips,” into the transverse plane. This makes the description of RF excitation much more intuitive.</a:t>
            </a:r>
          </a:p>
          <a:p>
            <a:endParaRPr lang="en-US" dirty="0"/>
          </a:p>
          <a:p>
            <a:r>
              <a:rPr lang="en-US" dirty="0"/>
              <a:t>That’s why, throughout MRI physics, we often switch between the laboratory frame and the rotating frame. The physics is the same, but in the rotating frame, the mathematics and the visualization become much simpler.</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39</a:t>
            </a:fld>
            <a:endParaRPr lang="en-US"/>
          </a:p>
        </p:txBody>
      </p:sp>
    </p:spTree>
    <p:extLst>
      <p:ext uri="{BB962C8B-B14F-4D97-AF65-F5344CB8AC3E}">
        <p14:creationId xmlns:p14="http://schemas.microsoft.com/office/powerpoint/2010/main" val="3447888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First, let’s step back and look at the big picture. Up to this point, we have studied CT and nuclear imaging. These are already used together in hybrid imaging. CT provides us with detailed structural and anatomical information, while nuclear imaging methods, such as PET and SPECT, provide functional information by tracking radioactive tracers that participate in biochemical reactions within the body.</a:t>
            </a:r>
          </a:p>
          <a:p>
            <a:endParaRPr lang="en-US" dirty="0"/>
          </a:p>
          <a:p>
            <a:r>
              <a:rPr lang="en-US" dirty="0"/>
              <a:t>Because these two types of information are highly complementary, combining them makes the results much more powerful. That is why PET/CT scanners have become standard in many hospitals, especially in radiation oncology. More recently, companies like Siemens and GE have developed PET/MRI systems. However, CT and MRI have not yet been commercially combined, although research is moving in that direction.</a:t>
            </a:r>
          </a:p>
          <a:p>
            <a:endParaRPr lang="en-US" dirty="0"/>
          </a:p>
          <a:p>
            <a:r>
              <a:rPr lang="en-US" dirty="0"/>
              <a:t>The long-term vision is to bring CT, MRI, and nuclear imaging together into one unified system, giving us structural, functional, and biochemical information at the same time. This is the major trend in imaging—moving from individual modalities to hybrid and, eventually, fully integrated scanners.</a:t>
            </a:r>
          </a:p>
          <a:p>
            <a:r>
              <a:rPr lang="en-US" dirty="0"/>
              <a:t>Now, with that context, let us move to our next imaging modality, MRI, which is unique in that it can provide both anatomical and functional information in a single technique.</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a:t>
            </a:fld>
            <a:endParaRPr lang="en-US"/>
          </a:p>
        </p:txBody>
      </p:sp>
    </p:spTree>
    <p:extLst>
      <p:ext uri="{BB962C8B-B14F-4D97-AF65-F5344CB8AC3E}">
        <p14:creationId xmlns:p14="http://schemas.microsoft.com/office/powerpoint/2010/main" val="22738309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Think about this in terms of a revolving door. If you just walk up and push the door randomly, sometimes your push helps it move, and sometimes it cancels out—because your force is not always aligned in the right way.</a:t>
            </a:r>
          </a:p>
          <a:p>
            <a:r>
              <a:rPr lang="en-US" dirty="0"/>
              <a:t>But if you keep pushing at exactly the right rhythm, always perpendicular to the door, you will steadily drive it around in a smooth motion. That is resonance: applying a force at the right frequency so that every push adds up.</a:t>
            </a:r>
          </a:p>
          <a:p>
            <a:endParaRPr lang="en-US" dirty="0"/>
          </a:p>
          <a:p>
            <a:r>
              <a:rPr lang="en-US" dirty="0"/>
              <a:t>In MRI, the same idea holds. The RF signal has to be applied at the exact </a:t>
            </a:r>
            <a:r>
              <a:rPr lang="en-US" dirty="0" err="1"/>
              <a:t>precessional</a:t>
            </a:r>
            <a:r>
              <a:rPr lang="en-US" dirty="0"/>
              <a:t> frequency—the Larmor frequency. If it matches, then every cycle of the RF field keeps nudging the spins in the same direction. In the rotating frame, this no longer looks like an oscillating wave. Instead, it looks like a steady force, a constant torque, applied to the magnetization vector.</a:t>
            </a:r>
          </a:p>
          <a:p>
            <a:r>
              <a:rPr lang="en-US" dirty="0"/>
              <a:t>That constant torque is what tips the magnetization away from the z-axis. It is what allows us to rotate the vector from its equilibrium position into the transverse plane, or even further.</a:t>
            </a:r>
          </a:p>
          <a:p>
            <a:endParaRPr lang="en-US" dirty="0"/>
          </a:p>
          <a:p>
            <a:r>
              <a:rPr lang="en-US" dirty="0"/>
              <a:t>So the revolving door is a nice analogy: push in rhythm with the rotation, and the system responds strongly. Push out of rhythm, and the effect cancels out.</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40</a:t>
            </a:fld>
            <a:endParaRPr lang="en-US"/>
          </a:p>
        </p:txBody>
      </p:sp>
    </p:spTree>
    <p:extLst>
      <p:ext uri="{BB962C8B-B14F-4D97-AF65-F5344CB8AC3E}">
        <p14:creationId xmlns:p14="http://schemas.microsoft.com/office/powerpoint/2010/main" val="42560889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We describe the change of the magnetization vector </a:t>
            </a:r>
            <a:r>
              <a:rPr lang="en-US" b="1" dirty="0"/>
              <a:t>M of t</a:t>
            </a:r>
            <a:r>
              <a:rPr lang="en-US" dirty="0"/>
              <a:t> with time.</a:t>
            </a:r>
            <a:br>
              <a:rPr lang="en-US" dirty="0"/>
            </a:br>
            <a:r>
              <a:rPr lang="en-US" dirty="0"/>
              <a:t>The Bloch equation is:</a:t>
            </a:r>
          </a:p>
          <a:p>
            <a:r>
              <a:rPr lang="en-US" b="1" dirty="0" err="1"/>
              <a:t>dM</a:t>
            </a:r>
            <a:r>
              <a:rPr lang="en-US" b="1" dirty="0"/>
              <a:t> of t over d t equals M of t cross gamma times B of t, minus R times the difference of M of t and M zero.</a:t>
            </a:r>
            <a:endParaRPr lang="en-US" dirty="0"/>
          </a:p>
          <a:p>
            <a:r>
              <a:rPr lang="en-US" dirty="0"/>
              <a:t>Here:</a:t>
            </a:r>
          </a:p>
          <a:p>
            <a:r>
              <a:rPr lang="en-US" b="1" dirty="0"/>
              <a:t>gamma</a:t>
            </a:r>
            <a:r>
              <a:rPr lang="en-US" dirty="0"/>
              <a:t> is the gyromagnetic ratio,</a:t>
            </a:r>
          </a:p>
          <a:p>
            <a:r>
              <a:rPr lang="en-US" b="1" dirty="0"/>
              <a:t>B of t</a:t>
            </a:r>
            <a:r>
              <a:rPr lang="en-US" dirty="0"/>
              <a:t> is the magnetic field,</a:t>
            </a:r>
          </a:p>
          <a:p>
            <a:r>
              <a:rPr lang="en-US" b="1" dirty="0"/>
              <a:t>M zero</a:t>
            </a:r>
            <a:r>
              <a:rPr lang="en-US" dirty="0"/>
              <a:t> is the equilibrium magnetization,</a:t>
            </a:r>
          </a:p>
          <a:p>
            <a:r>
              <a:rPr lang="en-US" dirty="0"/>
              <a:t>and </a:t>
            </a:r>
            <a:r>
              <a:rPr lang="en-US" b="1" dirty="0"/>
              <a:t>R</a:t>
            </a:r>
            <a:r>
              <a:rPr lang="en-US" dirty="0"/>
              <a:t> is the relaxation operator that encodes T1 and T2 processes.</a:t>
            </a:r>
          </a:p>
          <a:p>
            <a:r>
              <a:rPr lang="en-US" dirty="0"/>
              <a:t>Now, if we expand this into components, we get three equations:</a:t>
            </a:r>
          </a:p>
          <a:p>
            <a:r>
              <a:rPr lang="en-US" dirty="0"/>
              <a:t>For the z component:</a:t>
            </a:r>
            <a:br>
              <a:rPr lang="en-US" dirty="0"/>
            </a:br>
            <a:r>
              <a:rPr lang="en-US" b="1" dirty="0" err="1"/>
              <a:t>dM</a:t>
            </a:r>
            <a:r>
              <a:rPr lang="en-US" b="1" dirty="0"/>
              <a:t> z over d t equals gamma times the quantity M x times B y, minus M y times B x, minus the difference M z minus M zero divided by T1.</a:t>
            </a:r>
            <a:endParaRPr lang="en-US" dirty="0"/>
          </a:p>
          <a:p>
            <a:r>
              <a:rPr lang="en-US" dirty="0"/>
              <a:t>For the x component:</a:t>
            </a:r>
            <a:br>
              <a:rPr lang="en-US" dirty="0"/>
            </a:br>
            <a:r>
              <a:rPr lang="en-US" b="1" dirty="0" err="1"/>
              <a:t>dM</a:t>
            </a:r>
            <a:r>
              <a:rPr lang="en-US" b="1" dirty="0"/>
              <a:t> x over d t equals gamma times the quantity M y times B z, minus M z times B y, minus M x divided by T2.</a:t>
            </a:r>
            <a:endParaRPr lang="en-US" dirty="0"/>
          </a:p>
          <a:p>
            <a:r>
              <a:rPr lang="en-US" dirty="0"/>
              <a:t>For the y component:</a:t>
            </a:r>
            <a:br>
              <a:rPr lang="en-US" dirty="0"/>
            </a:br>
            <a:r>
              <a:rPr lang="en-US" b="1" dirty="0" err="1"/>
              <a:t>dM</a:t>
            </a:r>
            <a:r>
              <a:rPr lang="en-US" b="1" dirty="0"/>
              <a:t> y over d t equals gamma times the quantity M z times B x, minus M x times B z, minus M y divided by T2.</a:t>
            </a:r>
            <a:endParaRPr lang="en-US" dirty="0"/>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41</a:t>
            </a:fld>
            <a:endParaRPr lang="en-US"/>
          </a:p>
        </p:txBody>
      </p:sp>
    </p:spTree>
    <p:extLst>
      <p:ext uri="{BB962C8B-B14F-4D97-AF65-F5344CB8AC3E}">
        <p14:creationId xmlns:p14="http://schemas.microsoft.com/office/powerpoint/2010/main" val="2950719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see how the Bloch equation works in practice.</a:t>
            </a:r>
          </a:p>
          <a:p>
            <a:r>
              <a:rPr lang="en-US" dirty="0"/>
              <a:t>First, consider </a:t>
            </a:r>
            <a:r>
              <a:rPr lang="en-US" b="1" dirty="0"/>
              <a:t>precession</a:t>
            </a:r>
            <a:r>
              <a:rPr lang="en-US" dirty="0"/>
              <a:t>. If the magnetization vector, capital M, is not parallel to the magnetic field B, then M will </a:t>
            </a:r>
            <a:r>
              <a:rPr lang="en-US" dirty="0" err="1"/>
              <a:t>precess</a:t>
            </a:r>
            <a:r>
              <a:rPr lang="en-US" dirty="0"/>
              <a:t> around B. On the other hand, if M is perfectly parallel to B, then the precession radius is zero. In that case, you do not see any visible precession, even though the vector is still technically circling like a single dot.</a:t>
            </a:r>
          </a:p>
          <a:p>
            <a:endParaRPr lang="en-US" dirty="0"/>
          </a:p>
          <a:p>
            <a:r>
              <a:rPr lang="en-US" dirty="0"/>
              <a:t>Next, think about what happens when we </a:t>
            </a:r>
            <a:r>
              <a:rPr lang="en-US" b="1" dirty="0"/>
              <a:t>flip M</a:t>
            </a:r>
            <a:r>
              <a:rPr lang="en-US" dirty="0"/>
              <a:t>. Suppose M is rotated away from the z-axis into the transverse plane. Now the magnetization has a horizontal component, which we call M x y. This component will oscillate and produce an alternating magnetic field. That is the field that induces a measurable signal in the nearby coil.</a:t>
            </a:r>
          </a:p>
          <a:p>
            <a:r>
              <a:rPr lang="en-US" dirty="0"/>
              <a:t>Physically, you can imagine the magnetization vector as a magnetic bar. If you keep flipping or rotating this bar, the field it produces also keeps changing. That changing field drives current in the coil, which is exactly what we detect as the MR signal. The amplitude of this signal depends on proton density: the more protons available, the stronger the signal.</a:t>
            </a:r>
          </a:p>
          <a:p>
            <a:endParaRPr lang="en-US" dirty="0"/>
          </a:p>
          <a:p>
            <a:r>
              <a:rPr lang="en-US" dirty="0"/>
              <a:t>Now, after the excitation pulse ends, the system will gradually return to equilibrium. The z-component of magnetization, M z, will recover to its steady-state value M zero. This recovery is governed by the T1 relaxation process, sometimes called spin-lattice relaxation. At the same time, the transverse component M x y will decay toward zero. This loss of coherence is governed by T2 relaxation, also called spin-spin relaxation.</a:t>
            </a:r>
          </a:p>
          <a:p>
            <a:r>
              <a:rPr lang="en-US" dirty="0"/>
              <a:t>So, to summarize:</a:t>
            </a:r>
          </a:p>
          <a:p>
            <a:r>
              <a:rPr lang="en-US" dirty="0"/>
              <a:t>T1 describes how the longitudinal magnetization M z returns to equilibrium.</a:t>
            </a:r>
          </a:p>
          <a:p>
            <a:r>
              <a:rPr lang="en-US" dirty="0"/>
              <a:t>T2 describes how the transverse magnetization M x y decays to zero.</a:t>
            </a:r>
          </a:p>
          <a:p>
            <a:endParaRPr lang="en-US" dirty="0"/>
          </a:p>
          <a:p>
            <a:r>
              <a:rPr lang="en-US" dirty="0"/>
              <a:t>Both of these effects are essential in shaping the MR signal we actually record.</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42</a:t>
            </a:fld>
            <a:endParaRPr lang="en-US"/>
          </a:p>
        </p:txBody>
      </p:sp>
    </p:spTree>
    <p:extLst>
      <p:ext uri="{BB962C8B-B14F-4D97-AF65-F5344CB8AC3E}">
        <p14:creationId xmlns:p14="http://schemas.microsoft.com/office/powerpoint/2010/main" val="7052731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talk about how the MR signal is actually detected.</a:t>
            </a:r>
          </a:p>
          <a:p>
            <a:r>
              <a:rPr lang="en-US" dirty="0"/>
              <a:t>‘</a:t>
            </a:r>
          </a:p>
          <a:p>
            <a:r>
              <a:rPr lang="en-US" dirty="0"/>
              <a:t>When the magnetization vector, capital M, is flipped away from the z-axis, it develops a transverse component, which we call M x y. This transverse magnetization does not remain static — it oscillates at the resonance frequency. That oscillation induces a sinusoidal current in the radiofrequency coil, exactly as predicted by Faraday’s law of electromagnetic induction.</a:t>
            </a:r>
          </a:p>
          <a:p>
            <a:endParaRPr lang="en-US" dirty="0"/>
          </a:p>
          <a:p>
            <a:r>
              <a:rPr lang="en-US" dirty="0"/>
              <a:t>The strength of this induced signal depends directly on the size of M x y. The larger the transverse component, the stronger the oscillating magnetic field, and therefore the stronger the detected voltage in the coil.</a:t>
            </a:r>
          </a:p>
          <a:p>
            <a:r>
              <a:rPr lang="en-US" dirty="0"/>
              <a:t>The maximum possible signal is reached when the flip angle is ninety degrees. At this angle, the entire magnetization vector lies in the x-y plane, meaning that M x y is equal to M naught, the full equilibrium magnetization. This is why a ninety-degree pulse is often used in MRI — it gives the largest possible signal for detection.</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43</a:t>
            </a:fld>
            <a:endParaRPr lang="en-US"/>
          </a:p>
        </p:txBody>
      </p:sp>
    </p:spTree>
    <p:extLst>
      <p:ext uri="{BB962C8B-B14F-4D97-AF65-F5344CB8AC3E}">
        <p14:creationId xmlns:p14="http://schemas.microsoft.com/office/powerpoint/2010/main" val="1545392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Once the radiofrequency pulse is turned off, the magnetization vector begins to relax back toward the main magnetic field, capital B naught. In this process, the excess energy that was absorbed is released.</a:t>
            </a:r>
          </a:p>
          <a:p>
            <a:r>
              <a:rPr lang="en-US" dirty="0"/>
              <a:t>As the system relaxes, the transverse magnetization — that is, M x y — begins to decay. This decay produces a signal that gradually decreases to zero. We call this the free induction decay, or FID.</a:t>
            </a:r>
          </a:p>
          <a:p>
            <a:endParaRPr lang="en-US" dirty="0"/>
          </a:p>
          <a:p>
            <a:r>
              <a:rPr lang="en-US" dirty="0"/>
              <a:t>The FID is the fundamental nuclear magnetic resonance signal. It oscillates at the resonance frequency, and its strength is proportional to the local proton density. In other words, the more protons you have in a region, the stronger the signal you record.</a:t>
            </a:r>
          </a:p>
          <a:p>
            <a:endParaRPr lang="en-US" dirty="0"/>
          </a:p>
          <a:p>
            <a:r>
              <a:rPr lang="en-US" dirty="0"/>
              <a:t>This decay curve, shaped by relaxation mechanisms T1 and T2, contains the raw information that MRI uses. By capturing and analyzing this signal, we can reconstruct images that reveal tissue structure and composition.</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44</a:t>
            </a:fld>
            <a:endParaRPr lang="en-US"/>
          </a:p>
        </p:txBody>
      </p:sp>
    </p:spTree>
    <p:extLst>
      <p:ext uri="{BB962C8B-B14F-4D97-AF65-F5344CB8AC3E}">
        <p14:creationId xmlns:p14="http://schemas.microsoft.com/office/powerpoint/2010/main" val="3244345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that we have covered how MRI signals are generated and detected, the next step is to understand how those signals decay. This part is crucial, because the decay mechanisms — specifically T1 and T2 relaxation — are what ultimately give us image contrast.</a:t>
            </a:r>
          </a:p>
          <a:p>
            <a:endParaRPr lang="en-US" dirty="0"/>
          </a:p>
          <a:p>
            <a:r>
              <a:rPr lang="en-US" dirty="0"/>
              <a:t>So, in the final section of this lecture, we will look more closely at the physics behind T1 and T2. We will also see how these relaxation times can be measured, and how pulse sequences such as inversion recovery and spin echo are designed to take advantage of them.</a:t>
            </a:r>
          </a:p>
          <a:p>
            <a:endParaRPr lang="en-US" dirty="0"/>
          </a:p>
          <a:p>
            <a:r>
              <a:rPr lang="en-US" dirty="0"/>
              <a:t>Up to this point, our discussion has focused on the overall process of signal generation and detection. But to move from signals to images, we need to understand relaxation. T1 and T2 are the keys that translate raw MRI physics into meaningful image contrast.</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45</a:t>
            </a:fld>
            <a:endParaRPr lang="en-US"/>
          </a:p>
        </p:txBody>
      </p:sp>
    </p:spTree>
    <p:extLst>
      <p:ext uri="{BB962C8B-B14F-4D97-AF65-F5344CB8AC3E}">
        <p14:creationId xmlns:p14="http://schemas.microsoft.com/office/powerpoint/2010/main" val="8882730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So now let’s ask: why does the MR signal decay?</a:t>
            </a:r>
          </a:p>
          <a:p>
            <a:r>
              <a:rPr lang="en-US" dirty="0"/>
              <a:t>The answer is very much like the rolling ball analogy. A ball on the ground slows down because of resistance and friction. In MRI, once we flip the magnetization into precession, it cannot stay there forever. Over time, it will naturally return to its steady state, aligned with the main magnetic field, B naught.</a:t>
            </a:r>
            <a:endParaRPr lang="ar-AE" dirty="0"/>
          </a:p>
          <a:p>
            <a:endParaRPr lang="en-US" dirty="0"/>
          </a:p>
          <a:p>
            <a:r>
              <a:rPr lang="en-US" dirty="0"/>
              <a:t>This return happens through different relaxation mechanisms:</a:t>
            </a:r>
          </a:p>
          <a:p>
            <a:r>
              <a:rPr lang="en-US" b="1" dirty="0"/>
              <a:t>T1 relaxation</a:t>
            </a:r>
            <a:r>
              <a:rPr lang="en-US" dirty="0"/>
              <a:t>, also called longitudinal or spin-lattice relaxation, is when flipped nuclei realign with the main magnetic field. The energy they lose is given back to the surrounding tissue as thermal energy.</a:t>
            </a:r>
          </a:p>
          <a:p>
            <a:r>
              <a:rPr lang="en-US" b="1" dirty="0"/>
              <a:t>T2 relaxation</a:t>
            </a:r>
            <a:r>
              <a:rPr lang="en-US" dirty="0"/>
              <a:t>, also called transverse or spin-spin relaxation, is when the nuclei gradually lose phase coherence with one another. Even though they were flipped together, local differences in their environment cause them to fall out of step.</a:t>
            </a:r>
          </a:p>
          <a:p>
            <a:r>
              <a:rPr lang="en-US" b="1" dirty="0"/>
              <a:t>T2-star relaxation</a:t>
            </a:r>
            <a:r>
              <a:rPr lang="en-US" dirty="0"/>
              <a:t> is an additional effect that comes from imperfections in the magnetic field itself. The field is never perfectly uniform, and small local variations cause the spins to </a:t>
            </a:r>
            <a:r>
              <a:rPr lang="en-US" dirty="0" err="1"/>
              <a:t>dephase</a:t>
            </a:r>
            <a:r>
              <a:rPr lang="en-US" dirty="0"/>
              <a:t> even faster. This effect is especially important in functional MRI, where susceptibility differences are actually used to generate contrast.</a:t>
            </a:r>
          </a:p>
          <a:p>
            <a:r>
              <a:rPr lang="en-US" dirty="0"/>
              <a:t>The key point is that the MR signal we detect — the NMR signal — is proportional to proton density, but reduced by these T1, T2, and T2-star factors.</a:t>
            </a:r>
          </a:p>
          <a:p>
            <a:endParaRPr lang="en-US" dirty="0"/>
          </a:p>
          <a:p>
            <a:r>
              <a:rPr lang="en-US" dirty="0"/>
              <a:t>And this is what gives MRI its powerful contrasts. For example:</a:t>
            </a:r>
          </a:p>
          <a:p>
            <a:r>
              <a:rPr lang="en-US" dirty="0"/>
              <a:t>T1 weighting helps us distinguish gray matter from white matter.</a:t>
            </a:r>
          </a:p>
          <a:p>
            <a:r>
              <a:rPr lang="en-US" dirty="0"/>
              <a:t>T2 weighting highlights tissues and fluid, such as cerebrospinal fluid.</a:t>
            </a:r>
          </a:p>
          <a:p>
            <a:r>
              <a:rPr lang="en-US" dirty="0"/>
              <a:t>T2-star weighting is especially useful for functional MRI, because it is sensitive to magnetic susceptibility changes, such as those caused by blood oxygenation.</a:t>
            </a:r>
          </a:p>
          <a:p>
            <a:r>
              <a:rPr lang="en-US" dirty="0"/>
              <a:t>So, signal decay is not a nuisance. In fact, it’s what makes MRI such a versatile imaging tool.</a:t>
            </a:r>
          </a:p>
        </p:txBody>
      </p:sp>
      <p:sp>
        <p:nvSpPr>
          <p:cNvPr id="4" name="Slide Number Placeholder 3"/>
          <p:cNvSpPr>
            <a:spLocks noGrp="1"/>
          </p:cNvSpPr>
          <p:nvPr>
            <p:ph type="sldNum" sz="quarter" idx="5"/>
          </p:nvPr>
        </p:nvSpPr>
        <p:spPr/>
        <p:txBody>
          <a:bodyPr/>
          <a:lstStyle/>
          <a:p>
            <a:fld id="{AE7D7D4D-5643-6244-A8D3-D1BBB8EF8050}" type="slidenum">
              <a:rPr lang="en-US" smtClean="0"/>
              <a:t>46</a:t>
            </a:fld>
            <a:endParaRPr lang="en-US"/>
          </a:p>
        </p:txBody>
      </p:sp>
    </p:spTree>
    <p:extLst>
      <p:ext uri="{BB962C8B-B14F-4D97-AF65-F5344CB8AC3E}">
        <p14:creationId xmlns:p14="http://schemas.microsoft.com/office/powerpoint/2010/main" val="2015429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take a closer look at the </a:t>
            </a:r>
            <a:r>
              <a:rPr lang="en-US" b="1" dirty="0"/>
              <a:t>T1 effect</a:t>
            </a:r>
            <a:r>
              <a:rPr lang="en-US" dirty="0"/>
              <a:t>.</a:t>
            </a:r>
          </a:p>
          <a:p>
            <a:r>
              <a:rPr lang="en-US" dirty="0"/>
              <a:t>T1 describes how the </a:t>
            </a:r>
            <a:r>
              <a:rPr lang="en-US" b="1" dirty="0"/>
              <a:t>longitudinal magnetization</a:t>
            </a:r>
            <a:r>
              <a:rPr lang="en-US" dirty="0"/>
              <a:t>, that is, the component along the z-axis, gradually returns to its equilibrium value after being disturbed by a radiofrequency pulse.</a:t>
            </a:r>
          </a:p>
          <a:p>
            <a:endParaRPr lang="en-US" dirty="0"/>
          </a:p>
          <a:p>
            <a:r>
              <a:rPr lang="en-US" dirty="0"/>
              <a:t>On the left side of the figure, we see what happens after a </a:t>
            </a:r>
            <a:r>
              <a:rPr lang="en-US" b="1" dirty="0"/>
              <a:t>ninety-degree pulse</a:t>
            </a:r>
            <a:r>
              <a:rPr lang="en-US" dirty="0"/>
              <a:t>. In this case, the longitudinal magnetization, which we call M z, has been tipped entirely into the transverse plane, so it starts at zero. Over time, it recovers back toward its equilibrium value, which we call M naught, and it does so in an exponential fashion.</a:t>
            </a:r>
          </a:p>
          <a:p>
            <a:endParaRPr lang="en-US" dirty="0"/>
          </a:p>
          <a:p>
            <a:r>
              <a:rPr lang="en-US" dirty="0"/>
              <a:t>On the right side, we see the case of a </a:t>
            </a:r>
            <a:r>
              <a:rPr lang="en-US" b="1" dirty="0"/>
              <a:t>one-hundred-eighty-degree pulse</a:t>
            </a:r>
            <a:r>
              <a:rPr lang="en-US" dirty="0"/>
              <a:t>. Here, the longitudinal magnetization is flipped completely upside down, starting at negative M naught. From there, it also recovers exponentially back to M naught.</a:t>
            </a:r>
          </a:p>
          <a:p>
            <a:r>
              <a:rPr lang="en-US" dirty="0"/>
              <a:t>This exponential recovery is the hallmark of T1 relaxation. The recovery speed depends on the tissue type, because different tissues exchange energy with their environment—the so-called spin-lattice interaction—at different rates.</a:t>
            </a:r>
          </a:p>
          <a:p>
            <a:endParaRPr lang="en-US" dirty="0"/>
          </a:p>
          <a:p>
            <a:r>
              <a:rPr lang="en-US" dirty="0"/>
              <a:t>So, to summarize: </a:t>
            </a:r>
            <a:r>
              <a:rPr lang="en-US" b="1" dirty="0"/>
              <a:t>T1 tells us how quickly a tissue’s magnetization realigns with the main magnetic field, B zero</a:t>
            </a:r>
            <a:r>
              <a:rPr lang="en-US" dirty="0"/>
              <a:t>. And these differences in T1 times are one of the key sources of image contrast in MRI.</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47</a:t>
            </a:fld>
            <a:endParaRPr lang="en-US"/>
          </a:p>
        </p:txBody>
      </p:sp>
    </p:spTree>
    <p:extLst>
      <p:ext uri="{BB962C8B-B14F-4D97-AF65-F5344CB8AC3E}">
        <p14:creationId xmlns:p14="http://schemas.microsoft.com/office/powerpoint/2010/main" val="38310634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talk about the </a:t>
            </a:r>
            <a:r>
              <a:rPr lang="en-US" b="1" dirty="0"/>
              <a:t>T2 effect</a:t>
            </a:r>
            <a:r>
              <a:rPr lang="en-US" dirty="0"/>
              <a:t>, which is also called transverse relaxation or dephasing.</a:t>
            </a:r>
          </a:p>
          <a:p>
            <a:r>
              <a:rPr lang="en-US" dirty="0"/>
              <a:t>After we apply a ninety-degree pulse, the net magnetization lies entirely in the transverse plane, along the x-y plane. At that initial moment, all of the tiny magnetic moments of individual protons are lined up together, pointing in the same direction.</a:t>
            </a:r>
          </a:p>
          <a:p>
            <a:endParaRPr lang="en-US" dirty="0"/>
          </a:p>
          <a:p>
            <a:r>
              <a:rPr lang="en-US" dirty="0"/>
              <a:t>But over time, each of those protons experiences slightly different local magnetic fields. Some of them </a:t>
            </a:r>
            <a:r>
              <a:rPr lang="en-US" dirty="0" err="1"/>
              <a:t>precess</a:t>
            </a:r>
            <a:r>
              <a:rPr lang="en-US" dirty="0"/>
              <a:t> a little faster, and others </a:t>
            </a:r>
            <a:r>
              <a:rPr lang="en-US" dirty="0" err="1"/>
              <a:t>precess</a:t>
            </a:r>
            <a:r>
              <a:rPr lang="en-US" dirty="0"/>
              <a:t> a little slower. As a result, they gradually drift out of phase with one another.</a:t>
            </a:r>
          </a:p>
          <a:p>
            <a:r>
              <a:rPr lang="en-US" dirty="0"/>
              <a:t>When that happens, their contributions begin to cancel out. The net transverse magnetization shrinks, even though each proton is still spinning.</a:t>
            </a:r>
          </a:p>
          <a:p>
            <a:r>
              <a:rPr lang="en-US" dirty="0"/>
              <a:t>On the graph at the bottom, you can see this process clearly. The transverse magnetization starts at its maximum value and then decays exponentially toward zero as the moments become more and more </a:t>
            </a:r>
            <a:r>
              <a:rPr lang="en-US" dirty="0" err="1"/>
              <a:t>dephased</a:t>
            </a:r>
            <a:r>
              <a:rPr lang="en-US" dirty="0"/>
              <a:t>.</a:t>
            </a:r>
          </a:p>
          <a:p>
            <a:endParaRPr lang="en-US" dirty="0"/>
          </a:p>
          <a:p>
            <a:r>
              <a:rPr lang="en-US" dirty="0"/>
              <a:t>This is the essence of the T2 relaxation process: </a:t>
            </a:r>
            <a:r>
              <a:rPr lang="en-US" b="1" dirty="0"/>
              <a:t>it measures how quickly the spins lose phase coherence in the transverse plane, leading to signal decay.</a:t>
            </a:r>
            <a:endParaRPr lang="en-US" dirty="0"/>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48</a:t>
            </a:fld>
            <a:endParaRPr lang="en-US"/>
          </a:p>
        </p:txBody>
      </p:sp>
    </p:spTree>
    <p:extLst>
      <p:ext uri="{BB962C8B-B14F-4D97-AF65-F5344CB8AC3E}">
        <p14:creationId xmlns:p14="http://schemas.microsoft.com/office/powerpoint/2010/main" val="2001891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At this stage, we can summarize how </a:t>
            </a:r>
            <a:r>
              <a:rPr lang="en-US" b="1" dirty="0"/>
              <a:t>T1 </a:t>
            </a:r>
            <a:r>
              <a:rPr lang="en-US" dirty="0"/>
              <a:t>and </a:t>
            </a:r>
            <a:r>
              <a:rPr lang="en-US" b="1" dirty="0"/>
              <a:t>T2</a:t>
            </a:r>
            <a:r>
              <a:rPr lang="en-US" dirty="0"/>
              <a:t> relaxation describe the time evolution of magnetization in MRI.</a:t>
            </a:r>
          </a:p>
          <a:p>
            <a:endParaRPr lang="en-US" dirty="0"/>
          </a:p>
          <a:p>
            <a:r>
              <a:rPr lang="en-US" dirty="0"/>
              <a:t>First, consider the longitudinal component, which we usually call </a:t>
            </a:r>
            <a:r>
              <a:rPr lang="en-US" b="1" dirty="0"/>
              <a:t>M z</a:t>
            </a:r>
            <a:r>
              <a:rPr lang="en-US" dirty="0"/>
              <a:t>. After a radiofrequency pulse, it does not instantly return to equilibrium. Instead, it recovers gradually, following an exponential curve. Mathematically, we say that </a:t>
            </a:r>
            <a:r>
              <a:rPr lang="en-US" b="1" dirty="0"/>
              <a:t>M z of time equals M naught multiplied by one minus e to the power of negative t over T1</a:t>
            </a:r>
            <a:r>
              <a:rPr lang="en-US" dirty="0"/>
              <a:t>. In plain words, this means the recovery depends on a time constant, T1, which tells us how quickly the spins realign with the main magnetic field.</a:t>
            </a:r>
          </a:p>
          <a:p>
            <a:endParaRPr lang="en-US" dirty="0"/>
          </a:p>
          <a:p>
            <a:r>
              <a:rPr lang="en-US" dirty="0"/>
              <a:t>Next, for the transverse components, which are </a:t>
            </a:r>
            <a:r>
              <a:rPr lang="en-US" b="1" dirty="0"/>
              <a:t>M x</a:t>
            </a:r>
            <a:r>
              <a:rPr lang="en-US" dirty="0"/>
              <a:t> and </a:t>
            </a:r>
            <a:r>
              <a:rPr lang="en-US" b="1" dirty="0"/>
              <a:t>M y</a:t>
            </a:r>
            <a:r>
              <a:rPr lang="en-US" dirty="0"/>
              <a:t>, these decay over time. Their rate of decay is described by the time constant T2. The equations are written as </a:t>
            </a:r>
            <a:r>
              <a:rPr lang="en-US" b="1" dirty="0"/>
              <a:t>d M x over d t equals minus M x divided by T2</a:t>
            </a:r>
            <a:r>
              <a:rPr lang="en-US" dirty="0"/>
              <a:t>, and </a:t>
            </a:r>
            <a:r>
              <a:rPr lang="en-US" b="1" dirty="0"/>
              <a:t>d M y over d t equals minus M y divided by T2</a:t>
            </a:r>
            <a:r>
              <a:rPr lang="en-US" dirty="0"/>
              <a:t>. In other words, both x and y components shrink exponentially toward zero, at a rate determined by T2.</a:t>
            </a:r>
          </a:p>
          <a:p>
            <a:endParaRPr lang="en-US" dirty="0"/>
          </a:p>
          <a:p>
            <a:r>
              <a:rPr lang="en-US" dirty="0"/>
              <a:t>So, together, T1 and T2 give us a semi-quantitative model for MRI. T1 governs how fast the longitudinal magnetization recovers, and T2 governs how fast the transverse magnetization disappears. Both processes follow exponential curves, but with different time constants.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49</a:t>
            </a:fld>
            <a:endParaRPr lang="en-US"/>
          </a:p>
        </p:txBody>
      </p:sp>
    </p:spTree>
    <p:extLst>
      <p:ext uri="{BB962C8B-B14F-4D97-AF65-F5344CB8AC3E}">
        <p14:creationId xmlns:p14="http://schemas.microsoft.com/office/powerpoint/2010/main" val="3262617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go through some important milestones. MRI is unique because it can provide two types of information. On one hand, it gives us anatomical information, very much like CT, by showing the structure of soft tissues. On the other hand, it can measure blood oxygenation levels, which adds functional information. That combination is what makes MRI so powerful.</a:t>
            </a:r>
          </a:p>
          <a:p>
            <a:r>
              <a:rPr lang="en-US" dirty="0"/>
              <a:t>The story begins in 1946, when Bloch at Stanford and Purcell at Harvard discovered nuclear magnetic resonance. For this work, they received the Nobel Prize in Physics in 1952. At that time, NMR was mainly used to measure signals from a whole sample.</a:t>
            </a:r>
          </a:p>
          <a:p>
            <a:r>
              <a:rPr lang="en-US" dirty="0"/>
              <a:t>Then in 1973, Lauterbur at Stony Brook University introduced the idea of magnetic resonance imaging. The key innovation was to use gradient magnetic fields, which made it possible to turn NMR from a bulk measurement into a tomographic imaging technique. Now we could form images with pixels and voxels instead of just an overall signal. This breakthrough eventually earned Lauterbur and colleagues the Nobel Prize in Medicine in 2003.</a:t>
            </a:r>
          </a:p>
          <a:p>
            <a:r>
              <a:rPr lang="en-US" dirty="0"/>
              <a:t>By the late 1970s, the first human MRI images were produced. In the early 1980s, commercial MRI systems became available. Then, in 1993, functional MRI was developed, allowing us to look at brain activity through blood oxygenation changes.</a:t>
            </a:r>
          </a:p>
          <a:p>
            <a:r>
              <a:rPr lang="en-US" dirty="0"/>
              <a:t>And now, we are in the era of large-scale brain initiatives, where MRI continues to be at the center of neuroscience and clinical imaging.</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5</a:t>
            </a:fld>
            <a:endParaRPr lang="en-US"/>
          </a:p>
        </p:txBody>
      </p:sp>
    </p:spTree>
    <p:extLst>
      <p:ext uri="{BB962C8B-B14F-4D97-AF65-F5344CB8AC3E}">
        <p14:creationId xmlns:p14="http://schemas.microsoft.com/office/powerpoint/2010/main" val="325800179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Here we have a summary table of </a:t>
            </a:r>
            <a:r>
              <a:rPr lang="en-US" b="1" dirty="0"/>
              <a:t>T1</a:t>
            </a:r>
            <a:r>
              <a:rPr lang="en-US" dirty="0"/>
              <a:t> and </a:t>
            </a:r>
            <a:r>
              <a:rPr lang="en-US" b="1" dirty="0"/>
              <a:t>T2 </a:t>
            </a:r>
            <a:r>
              <a:rPr lang="en-US" dirty="0"/>
              <a:t>relaxation times for different tissues, measured at a field strength of one point five Tesla.</a:t>
            </a:r>
          </a:p>
          <a:p>
            <a:endParaRPr lang="en-US" dirty="0"/>
          </a:p>
          <a:p>
            <a:r>
              <a:rPr lang="en-US" dirty="0"/>
              <a:t>For </a:t>
            </a:r>
            <a:r>
              <a:rPr lang="en-US" b="1" dirty="0"/>
              <a:t>fat</a:t>
            </a:r>
            <a:r>
              <a:rPr lang="en-US" dirty="0"/>
              <a:t>, the T1 relaxation time is about </a:t>
            </a:r>
            <a:r>
              <a:rPr lang="en-US" b="1" dirty="0"/>
              <a:t>two hundred sixty milliseconds</a:t>
            </a:r>
            <a:r>
              <a:rPr lang="en-US" dirty="0"/>
              <a:t>, and the T2 is about </a:t>
            </a:r>
            <a:r>
              <a:rPr lang="en-US" b="1" dirty="0"/>
              <a:t>eighty milliseconds</a:t>
            </a:r>
            <a:r>
              <a:rPr lang="en-US" dirty="0"/>
              <a:t>.</a:t>
            </a:r>
          </a:p>
          <a:p>
            <a:r>
              <a:rPr lang="en-US" dirty="0"/>
              <a:t>For </a:t>
            </a:r>
            <a:r>
              <a:rPr lang="en-US" b="1" dirty="0"/>
              <a:t>muscle</a:t>
            </a:r>
            <a:r>
              <a:rPr lang="en-US" dirty="0"/>
              <a:t>, T1 is around </a:t>
            </a:r>
            <a:r>
              <a:rPr lang="en-US" b="1" dirty="0"/>
              <a:t>eight hundred seventy milliseconds</a:t>
            </a:r>
            <a:r>
              <a:rPr lang="en-US" dirty="0"/>
              <a:t>, while T2 is much shorter, about </a:t>
            </a:r>
            <a:r>
              <a:rPr lang="en-US" b="1" dirty="0"/>
              <a:t>forty-five milliseconds</a:t>
            </a:r>
            <a:r>
              <a:rPr lang="en-US" dirty="0"/>
              <a:t>.</a:t>
            </a:r>
          </a:p>
          <a:p>
            <a:r>
              <a:rPr lang="en-US" dirty="0"/>
              <a:t>In the </a:t>
            </a:r>
            <a:r>
              <a:rPr lang="en-US" b="1" dirty="0"/>
              <a:t>brain</a:t>
            </a:r>
            <a:r>
              <a:rPr lang="en-US" dirty="0"/>
              <a:t>, gray matter has a T1 of about </a:t>
            </a:r>
            <a:r>
              <a:rPr lang="en-US" b="1" dirty="0"/>
              <a:t>nine hundred milliseconds</a:t>
            </a:r>
            <a:r>
              <a:rPr lang="en-US" dirty="0"/>
              <a:t> and a T2 of about </a:t>
            </a:r>
            <a:r>
              <a:rPr lang="en-US" b="1" dirty="0"/>
              <a:t>one hundred milliseconds</a:t>
            </a:r>
            <a:r>
              <a:rPr lang="en-US" dirty="0"/>
              <a:t>. White matter is slightly shorter, with a T1 of about </a:t>
            </a:r>
            <a:r>
              <a:rPr lang="en-US" b="1" dirty="0"/>
              <a:t>seven hundred eighty milliseconds</a:t>
            </a:r>
            <a:r>
              <a:rPr lang="en-US" dirty="0"/>
              <a:t> and a T2 of about </a:t>
            </a:r>
            <a:r>
              <a:rPr lang="en-US" b="1" dirty="0"/>
              <a:t>ninety milliseconds</a:t>
            </a:r>
            <a:r>
              <a:rPr lang="en-US" dirty="0"/>
              <a:t>.</a:t>
            </a:r>
          </a:p>
          <a:p>
            <a:r>
              <a:rPr lang="en-US" dirty="0"/>
              <a:t>The </a:t>
            </a:r>
            <a:r>
              <a:rPr lang="en-US" b="1" dirty="0"/>
              <a:t>liver</a:t>
            </a:r>
            <a:r>
              <a:rPr lang="en-US" dirty="0"/>
              <a:t> shows a T1 of about </a:t>
            </a:r>
            <a:r>
              <a:rPr lang="en-US" b="1" dirty="0"/>
              <a:t>five hundred milliseconds</a:t>
            </a:r>
            <a:r>
              <a:rPr lang="en-US" dirty="0"/>
              <a:t> and a T2 of about </a:t>
            </a:r>
            <a:r>
              <a:rPr lang="en-US" b="1" dirty="0"/>
              <a:t>forty milliseconds</a:t>
            </a:r>
            <a:r>
              <a:rPr lang="en-US" dirty="0"/>
              <a:t>.</a:t>
            </a:r>
          </a:p>
          <a:p>
            <a:r>
              <a:rPr lang="en-US" dirty="0"/>
              <a:t>Finally, </a:t>
            </a:r>
            <a:r>
              <a:rPr lang="en-US" b="1" dirty="0"/>
              <a:t>cerebrospinal fluid</a:t>
            </a:r>
            <a:r>
              <a:rPr lang="en-US" dirty="0"/>
              <a:t> has the longest times by far: a T1 of about </a:t>
            </a:r>
            <a:r>
              <a:rPr lang="en-US" b="1" dirty="0"/>
              <a:t>two thousand four hundred milliseconds</a:t>
            </a:r>
            <a:r>
              <a:rPr lang="en-US" dirty="0"/>
              <a:t> and a T2 of about </a:t>
            </a:r>
            <a:r>
              <a:rPr lang="en-US" b="1" dirty="0"/>
              <a:t>one hundred sixty milliseconds</a:t>
            </a:r>
            <a:r>
              <a:rPr lang="en-US" dirty="0"/>
              <a:t>.</a:t>
            </a:r>
          </a:p>
          <a:p>
            <a:endParaRPr lang="en-US" dirty="0"/>
          </a:p>
          <a:p>
            <a:r>
              <a:rPr lang="en-US" dirty="0"/>
              <a:t>These values illustrate a key point: different tissues have different relaxation times, and that difference is what gives MRI its powerful ability to generate contrast between tissues.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50</a:t>
            </a:fld>
            <a:endParaRPr lang="en-US"/>
          </a:p>
        </p:txBody>
      </p:sp>
    </p:spTree>
    <p:extLst>
      <p:ext uri="{BB962C8B-B14F-4D97-AF65-F5344CB8AC3E}">
        <p14:creationId xmlns:p14="http://schemas.microsoft.com/office/powerpoint/2010/main" val="35015108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distinguish between </a:t>
            </a:r>
            <a:r>
              <a:rPr lang="en-US" b="1" dirty="0"/>
              <a:t>T2</a:t>
            </a:r>
            <a:r>
              <a:rPr lang="en-US" dirty="0"/>
              <a:t>, </a:t>
            </a:r>
            <a:r>
              <a:rPr lang="en-US" b="1" dirty="0"/>
              <a:t>T2 prime</a:t>
            </a:r>
            <a:r>
              <a:rPr lang="en-US" dirty="0"/>
              <a:t>, and </a:t>
            </a:r>
            <a:r>
              <a:rPr lang="en-US" b="1" dirty="0"/>
              <a:t>T2 star</a:t>
            </a:r>
            <a:r>
              <a:rPr lang="en-US" dirty="0"/>
              <a:t>.</a:t>
            </a:r>
          </a:p>
          <a:p>
            <a:r>
              <a:rPr lang="en-US" dirty="0"/>
              <a:t>The loss of phase coherence in the transverse magnetization can arise from two different mechanisms. The first is the so-called </a:t>
            </a:r>
            <a:r>
              <a:rPr lang="en-US" b="1" dirty="0"/>
              <a:t>pure T2 decay</a:t>
            </a:r>
            <a:r>
              <a:rPr lang="en-US" dirty="0"/>
              <a:t>, which comes from intrinsic spin–spin interactions inside the tissue. This is a physiological and biological effect, and it represents the fundamental limit of how long spins can stay in phase with one another.</a:t>
            </a:r>
          </a:p>
          <a:p>
            <a:endParaRPr lang="en-US" dirty="0"/>
          </a:p>
          <a:p>
            <a:r>
              <a:rPr lang="en-US" dirty="0"/>
              <a:t>The second contribution comes from </a:t>
            </a:r>
            <a:r>
              <a:rPr lang="en-US" b="1" dirty="0"/>
              <a:t>spatial variations in the magnetic field strength</a:t>
            </a:r>
            <a:r>
              <a:rPr lang="en-US" dirty="0"/>
              <a:t> inside the body. In practice, no magnet is perfectly uniform. There are always small imperfections in the main field, B zero. In addition, different tissues have slightly different magnetic susceptibilities, especially at boundaries between air and tissue, or bone and tissue. These local variations cause spins to accumulate extra phase shifts, further accelerating the loss of coherence. This additional contribution is represented by </a:t>
            </a:r>
            <a:r>
              <a:rPr lang="en-US" b="1" dirty="0"/>
              <a:t>T2 prime</a:t>
            </a:r>
            <a:r>
              <a:rPr lang="en-US" dirty="0"/>
              <a:t>.</a:t>
            </a:r>
          </a:p>
          <a:p>
            <a:r>
              <a:rPr lang="en-US" dirty="0"/>
              <a:t>When we put these together, the overall transverse relaxation time we observe is called </a:t>
            </a:r>
            <a:r>
              <a:rPr lang="en-US" b="1" dirty="0"/>
              <a:t>T2 star</a:t>
            </a:r>
            <a:r>
              <a:rPr lang="en-US" dirty="0"/>
              <a:t>. Mathematically, the rate of decay of </a:t>
            </a:r>
            <a:r>
              <a:rPr lang="en-US" b="1" dirty="0"/>
              <a:t>T2 </a:t>
            </a:r>
            <a:r>
              <a:rPr lang="en-US" dirty="0"/>
              <a:t>star is the sum of the rates of </a:t>
            </a:r>
            <a:r>
              <a:rPr lang="en-US" b="1" dirty="0"/>
              <a:t>T2 </a:t>
            </a:r>
            <a:r>
              <a:rPr lang="en-US" dirty="0"/>
              <a:t>and </a:t>
            </a:r>
            <a:r>
              <a:rPr lang="en-US" b="1" dirty="0"/>
              <a:t>T2 </a:t>
            </a:r>
            <a:r>
              <a:rPr lang="en-US" dirty="0"/>
              <a:t>prime. That is, one over </a:t>
            </a:r>
            <a:r>
              <a:rPr lang="en-US" b="1" dirty="0"/>
              <a:t>T2 </a:t>
            </a:r>
            <a:r>
              <a:rPr lang="en-US" dirty="0"/>
              <a:t>star equals one over </a:t>
            </a:r>
            <a:r>
              <a:rPr lang="en-US" b="1" dirty="0"/>
              <a:t>T2 </a:t>
            </a:r>
            <a:r>
              <a:rPr lang="en-US" dirty="0"/>
              <a:t>plus one over T2 prime.</a:t>
            </a:r>
          </a:p>
          <a:p>
            <a:endParaRPr lang="en-US" dirty="0"/>
          </a:p>
          <a:p>
            <a:r>
              <a:rPr lang="en-US" dirty="0"/>
              <a:t>So in summary:</a:t>
            </a:r>
          </a:p>
          <a:p>
            <a:r>
              <a:rPr lang="en-US" b="1" dirty="0"/>
              <a:t>T2 </a:t>
            </a:r>
            <a:r>
              <a:rPr lang="en-US" dirty="0"/>
              <a:t>reflects fundamental spin–spin interactions.</a:t>
            </a:r>
          </a:p>
          <a:p>
            <a:r>
              <a:rPr lang="en-US" b="1" dirty="0"/>
              <a:t>T2 </a:t>
            </a:r>
            <a:r>
              <a:rPr lang="en-US" dirty="0"/>
              <a:t>prime reflects field inhomogeneity and susceptibility effects.</a:t>
            </a:r>
          </a:p>
          <a:p>
            <a:r>
              <a:rPr lang="en-US" b="1" dirty="0"/>
              <a:t>T2 </a:t>
            </a:r>
            <a:r>
              <a:rPr lang="en-US" dirty="0"/>
              <a:t>star combines both, and it is the effective decay time we actually measure in many MRI sequences.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51</a:t>
            </a:fld>
            <a:endParaRPr lang="en-US"/>
          </a:p>
        </p:txBody>
      </p:sp>
    </p:spTree>
    <p:extLst>
      <p:ext uri="{BB962C8B-B14F-4D97-AF65-F5344CB8AC3E}">
        <p14:creationId xmlns:p14="http://schemas.microsoft.com/office/powerpoint/2010/main" val="34954549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look at how </a:t>
            </a:r>
            <a:r>
              <a:rPr lang="en-US" b="1" dirty="0"/>
              <a:t>T1 can be measured</a:t>
            </a:r>
            <a:r>
              <a:rPr lang="en-US" dirty="0"/>
              <a:t> using the </a:t>
            </a:r>
            <a:r>
              <a:rPr lang="en-US" b="1" dirty="0"/>
              <a:t>inversion recovery method</a:t>
            </a:r>
            <a:r>
              <a:rPr lang="en-US" dirty="0"/>
              <a:t>.</a:t>
            </a:r>
          </a:p>
          <a:p>
            <a:r>
              <a:rPr lang="en-US" dirty="0"/>
              <a:t>The idea is to start with a one-hundred-eighty-degree pulse, which flips the net magnetization completely upside down along the negative Z-axis. Once it is inverted, we allow it to recover toward equilibrium during a delay time, which we call tau. During this period, the longitudinal magnetization gradually regrows toward its steady state, following the exponential recovery curve we discussed earlier.</a:t>
            </a:r>
          </a:p>
          <a:p>
            <a:endParaRPr lang="en-US" dirty="0"/>
          </a:p>
          <a:p>
            <a:r>
              <a:rPr lang="en-US" dirty="0"/>
              <a:t>At the end of the delay, we apply a ninety-degree pulse. This flips whatever longitudinal magnetization has recovered into the transverse plane, where it produces a measurable signal. By repeating this process with different values of tau, we can track how the magnetization regrows over time.</a:t>
            </a:r>
          </a:p>
          <a:p>
            <a:r>
              <a:rPr lang="en-US" dirty="0"/>
              <a:t>Mathematically, the detected signal follows the expression:</a:t>
            </a:r>
            <a:br>
              <a:rPr lang="en-US" dirty="0"/>
            </a:br>
            <a:r>
              <a:rPr lang="en-US" dirty="0"/>
              <a:t>S of tau equals M zero times the quantity one minus two times e to the power of minus tau over T1.</a:t>
            </a:r>
          </a:p>
          <a:p>
            <a:endParaRPr lang="en-US" dirty="0"/>
          </a:p>
          <a:p>
            <a:r>
              <a:rPr lang="en-US" dirty="0"/>
              <a:t>By fitting this recovery curve, we obtain the T1 relaxation time. In practice, this method gives a very robust way to measure T1 across different tissues, and it is the basis for many T1-weighted imaging protocols in MRI.</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52</a:t>
            </a:fld>
            <a:endParaRPr lang="en-US"/>
          </a:p>
        </p:txBody>
      </p:sp>
    </p:spTree>
    <p:extLst>
      <p:ext uri="{BB962C8B-B14F-4D97-AF65-F5344CB8AC3E}">
        <p14:creationId xmlns:p14="http://schemas.microsoft.com/office/powerpoint/2010/main" val="2414519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visualize what’s happening in an inversion recovery sequence.</a:t>
            </a:r>
          </a:p>
          <a:p>
            <a:r>
              <a:rPr lang="en-US" dirty="0"/>
              <a:t>We start with the net magnetization pointing up along the Z-axis at its equilibrium value, M₀. Then, we apply a one-hundred-eighty-degree pulse, which flips it completely upside down, to minus M₀. From this inverted state, the magnetization begins to relax back toward equilibrium. Over time, the longitudinal component regrows along the Z-axis following the T1 recovery curve.</a:t>
            </a:r>
          </a:p>
          <a:p>
            <a:r>
              <a:rPr lang="en-US" dirty="0"/>
              <a:t>At some chosen inversion time, which we call TI, we apply a ninety-degree pulse. This rotates whatever longitudinal magnetization has recovered into the transverse plane. Once in the transverse plane, it generates a measurable free induction decay, or FID signal, that is subject to T2 star decay.</a:t>
            </a:r>
          </a:p>
          <a:p>
            <a:r>
              <a:rPr lang="en-US" dirty="0"/>
              <a:t>By repeating this process with different inversion times and recording the signals, we can map out the full recovery curve. Then, using a logarithmic fit, we extract the T1 relaxation time.</a:t>
            </a:r>
          </a:p>
          <a:p>
            <a:r>
              <a:rPr lang="en-US" dirty="0"/>
              <a:t>So, in short, this diagram shows how the one-hundred-eighty-degree inversion, the recovery period, and the ninety-degree readout pulse together make it possible to measure T1 directly.</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53</a:t>
            </a:fld>
            <a:endParaRPr lang="en-US"/>
          </a:p>
        </p:txBody>
      </p:sp>
    </p:spTree>
    <p:extLst>
      <p:ext uri="{BB962C8B-B14F-4D97-AF65-F5344CB8AC3E}">
        <p14:creationId xmlns:p14="http://schemas.microsoft.com/office/powerpoint/2010/main" val="11510642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look at how we measure T2 relaxation using the spin-echo method.</a:t>
            </a:r>
          </a:p>
          <a:p>
            <a:r>
              <a:rPr lang="en-US" dirty="0"/>
              <a:t>We begin with a ninety-degree pulse that tips the net magnetization into the transverse plane. Right away, the spins begin to </a:t>
            </a:r>
            <a:r>
              <a:rPr lang="en-US" dirty="0" err="1"/>
              <a:t>dephase</a:t>
            </a:r>
            <a:r>
              <a:rPr lang="en-US" dirty="0"/>
              <a:t> because of small differences in their local magnetic environments. Faster spins move ahead, slower spins lag, and the overall signal decays quickly with a time constant that looks like T2 star.</a:t>
            </a:r>
          </a:p>
          <a:p>
            <a:endParaRPr lang="en-US" dirty="0"/>
          </a:p>
          <a:p>
            <a:r>
              <a:rPr lang="en-US" dirty="0"/>
              <a:t>But here is the clever trick: at a certain time, we apply a one-hundred-eighty-degree pulse. This flips all the spins over, so that the ones that were leading are now behind, and the ones that were lagging are now in front. As time continues, these spins re-converge, and at a later time, they come back into phase. When that happens, we see the spins add constructively and produce a strong signal, known as the spin echo.</a:t>
            </a:r>
          </a:p>
          <a:p>
            <a:r>
              <a:rPr lang="en-US" dirty="0"/>
              <a:t>The height of this echo decays with the true T2 relaxation time, not with T2 star. By repeating the sequence with different time delays, we can track how quickly the echo signal diminishes, and from that, extract the T2 constant.</a:t>
            </a:r>
          </a:p>
          <a:p>
            <a:endParaRPr lang="en-US" dirty="0"/>
          </a:p>
          <a:p>
            <a:r>
              <a:rPr lang="en-US" dirty="0"/>
              <a:t>This technique is both simple and powerful: it cancels out static inhomogeneities in the magnetic field and isolates the true spin-spin relaxation, which is exactly what T2 represents.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54</a:t>
            </a:fld>
            <a:endParaRPr lang="en-US"/>
          </a:p>
        </p:txBody>
      </p:sp>
    </p:spTree>
    <p:extLst>
      <p:ext uri="{BB962C8B-B14F-4D97-AF65-F5344CB8AC3E}">
        <p14:creationId xmlns:p14="http://schemas.microsoft.com/office/powerpoint/2010/main" val="9330047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To wrap up today’s lecture, here is your homework assignment.</a:t>
            </a:r>
          </a:p>
          <a:p>
            <a:endParaRPr lang="en-US" dirty="0"/>
          </a:p>
          <a:p>
            <a:r>
              <a:rPr lang="en-US" dirty="0"/>
              <a:t>For problem 4.3, you will calculate the effects of different pulse sequences on thermal equilibrium magnetization. Your final answers should include the x, y, and z components of magnetization. The cases include a ninety-degree pulse about the x-axis, an eighty-degree pulse about the x-axis, two consecutive ninety-degree pulses about x and y, and finally, two consecutive eighty-degree pulses about x and y.</a:t>
            </a:r>
          </a:p>
          <a:p>
            <a:endParaRPr lang="en-US" dirty="0"/>
          </a:p>
          <a:p>
            <a:r>
              <a:rPr lang="en-US" dirty="0"/>
              <a:t>For problem 4.4, you will decide whether each statement is true or false and provide a brief explanation. These questions cover recovery of magnetization, the behavior of the static field B0, relaxation from the transverse to the longitudinal axis, and the interpretation of a short T1 relaxation time.</a:t>
            </a:r>
          </a:p>
          <a:p>
            <a:r>
              <a:rPr lang="en-US" dirty="0"/>
              <a:t>The due date is one working week from today.</a:t>
            </a:r>
          </a:p>
          <a:p>
            <a:endParaRPr lang="en-US" dirty="0"/>
          </a:p>
          <a:p>
            <a:r>
              <a:rPr lang="en-US" dirty="0"/>
              <a:t>Thank you for following along — we’ve covered a lot of ground, from the Bloch equations to T1 and T2 relaxation and even spin echo sequences. This sets the stage for more advanced imaging concepts in our next lecture.</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55</a:t>
            </a:fld>
            <a:endParaRPr lang="en-US"/>
          </a:p>
        </p:txBody>
      </p:sp>
    </p:spTree>
    <p:extLst>
      <p:ext uri="{BB962C8B-B14F-4D97-AF65-F5344CB8AC3E}">
        <p14:creationId xmlns:p14="http://schemas.microsoft.com/office/powerpoint/2010/main" val="3222663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Here is the very general idea behind how MRI works. At the center of the system, we have a large superconducting magnet. This magnet creates a very strong, stable magnetic field. Around it, we place gradient coils, which allow us to vary the magnetic field in different directions and make tomographic, or slice-by-slice, imaging possible.</a:t>
            </a:r>
          </a:p>
          <a:p>
            <a:endParaRPr lang="en-US" dirty="0"/>
          </a:p>
          <a:p>
            <a:r>
              <a:rPr lang="en-US" dirty="0"/>
              <a:t>In addition, we use radiofrequency coils, or RF coils. These coils send radio waves to disturb the alignment of the protons in the body. When the protons are tipped away from alignment, they begin to </a:t>
            </a:r>
            <a:r>
              <a:rPr lang="en-US" dirty="0" err="1"/>
              <a:t>precess</a:t>
            </a:r>
            <a:r>
              <a:rPr lang="en-US" dirty="0"/>
              <a:t>, and in doing so, they emit their own radiofrequency signals. The RF coils then detect these signals.</a:t>
            </a:r>
          </a:p>
          <a:p>
            <a:endParaRPr lang="en-US" dirty="0"/>
          </a:p>
          <a:p>
            <a:r>
              <a:rPr lang="en-US" dirty="0"/>
              <a:t>With the help of signal processing and mathematical reconstruction, we turn these detected signals into detailed images. Right now, it may sound abstract, but as we go deeper into the lecture, we will carefully unfold each of these components. For now, just keep in mind the big picture: a strong magnet, gradient coils for spatial encoding, RF coils for excitation and detection, and signal reconstruction to form the final images.</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6</a:t>
            </a:fld>
            <a:endParaRPr lang="en-US"/>
          </a:p>
        </p:txBody>
      </p:sp>
    </p:spTree>
    <p:extLst>
      <p:ext uri="{BB962C8B-B14F-4D97-AF65-F5344CB8AC3E}">
        <p14:creationId xmlns:p14="http://schemas.microsoft.com/office/powerpoint/2010/main" val="2431962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To get a rough idea of how MRI works, let’s look at it step by step. </a:t>
            </a:r>
          </a:p>
          <a:p>
            <a:endParaRPr lang="en-US" dirty="0"/>
          </a:p>
          <a:p>
            <a:r>
              <a:rPr lang="en-US" dirty="0"/>
              <a:t>Magnetic resonance imaging—MRI for short—can be modeled in the following way. First, consider this conducting loop of wire. The magnetic dipole moment is defined as the current going through the wire, times the cross-sectional area enclosed by the wire, times a unit vector perpendicular to that surface area. So the magnetic dipole moment points in the perpendicular direction, like this.</a:t>
            </a:r>
          </a:p>
          <a:p>
            <a:endParaRPr lang="en-US" dirty="0"/>
          </a:p>
          <a:p>
            <a:r>
              <a:rPr lang="en-US" dirty="0"/>
              <a:t>Now, a proton is believed to spin on its axis at the subatomic level. Because it’s spinning, the magnetic dipole moment can be thought of as the sum of many tiny circulating currents. Whenever you take a dipole moment and place it in an external magnetic field, the dipole experiences a torque. That torque is given by the equation: </a:t>
            </a:r>
            <a:r>
              <a:rPr lang="en-US" b="1" dirty="0"/>
              <a:t>tau equals mu cross B</a:t>
            </a:r>
            <a:r>
              <a:rPr lang="en-US" dirty="0"/>
              <a:t>. In words: the torque equals the magnetic dipole moment crossed with the magnetic field.</a:t>
            </a:r>
          </a:p>
          <a:p>
            <a:r>
              <a:rPr lang="en-US" dirty="0"/>
              <a:t>What this means is that the dipole moment will tend to align with the magnetic field. Imagine here is the B-field, and here is the dipole moment. When you take the cross product, you get a torque out of the board. That torque causes the dipole to rotate in this direction. The dipole will try to line up with the external B-field, but it won’t line up completely. The angular momentum of the spinning top—so to speak—prevents complete alignment. Instead, it undergoes precession, just like a spinning top wobbling around a vertical axis.</a:t>
            </a:r>
          </a:p>
          <a:p>
            <a:r>
              <a:rPr lang="en-US" dirty="0"/>
              <a:t>So, think of the proton as a spinning top. It rotates on its axis, but also </a:t>
            </a:r>
            <a:r>
              <a:rPr lang="en-US" dirty="0" err="1"/>
              <a:t>precesses</a:t>
            </a:r>
            <a:r>
              <a:rPr lang="en-US" dirty="0"/>
              <a:t> about an axis that is parallel to the external magnetic field.</a:t>
            </a:r>
          </a:p>
          <a:p>
            <a:r>
              <a:rPr lang="en-US" dirty="0"/>
              <a:t>Now, let’s introduce radiation. We emit an electromagnetic wave laterally, toward the precession axis. For simplicity, I’ve drawn only the magnetic component, oscillating in and out of the board as it travels laterally. If the angular frequency of this radiation equals the angular frequency of precession, resonance occurs.</a:t>
            </a:r>
          </a:p>
          <a:p>
            <a:endParaRPr lang="en-US" dirty="0"/>
          </a:p>
          <a:p>
            <a:r>
              <a:rPr lang="en-US" dirty="0"/>
              <a:t>We define the Larmor angular frequency:</a:t>
            </a:r>
            <a:br>
              <a:rPr lang="en-US" dirty="0"/>
            </a:br>
            <a:r>
              <a:rPr lang="en-US" b="1" dirty="0"/>
              <a:t>omega L equals gamma times B-naught.</a:t>
            </a:r>
            <a:endParaRPr lang="en-US" dirty="0"/>
          </a:p>
          <a:p>
            <a:r>
              <a:rPr lang="en-US" dirty="0"/>
              <a:t>Here gamma is the gyromagnetic ratio. For a proton, gamma is about </a:t>
            </a:r>
            <a:r>
              <a:rPr lang="en-US" b="1" dirty="0"/>
              <a:t>two-point-sixty-seven times ten to the eighth radians per second per tesla</a:t>
            </a:r>
            <a:r>
              <a:rPr lang="en-US" dirty="0"/>
              <a:t>. To convert from radians per second to hertz, we divide by two-pi. So,</a:t>
            </a:r>
          </a:p>
          <a:p>
            <a:r>
              <a:rPr lang="en-US" b="1" dirty="0"/>
              <a:t>two-pi f L equals gamma times B-naught.</a:t>
            </a:r>
            <a:endParaRPr lang="en-US" dirty="0"/>
          </a:p>
          <a:p>
            <a:r>
              <a:rPr lang="en-US" dirty="0"/>
              <a:t>Or equivalently:</a:t>
            </a:r>
            <a:br>
              <a:rPr lang="en-US" dirty="0"/>
            </a:br>
            <a:r>
              <a:rPr lang="en-US" b="1" dirty="0"/>
              <a:t>f L equals gamma over two-pi, times B-naught.</a:t>
            </a:r>
            <a:endParaRPr lang="en-US" dirty="0"/>
          </a:p>
          <a:p>
            <a:r>
              <a:rPr lang="en-US" dirty="0"/>
              <a:t>Numerically, this works out to about </a:t>
            </a:r>
            <a:r>
              <a:rPr lang="en-US" b="1" dirty="0"/>
              <a:t>forty-two megahertz per tesla</a:t>
            </a:r>
            <a:r>
              <a:rPr lang="en-US" dirty="0"/>
              <a:t>.</a:t>
            </a:r>
          </a:p>
          <a:p>
            <a:r>
              <a:rPr lang="en-US" dirty="0"/>
              <a:t>So, the frequency of the applied radiation matches the precession frequency of the proton. Whenever the proton comes around to a certain point, the applied B-field is right there to interact with it. The torque tends to flatten the precession, step by step, as the proton keeps rotating.</a:t>
            </a:r>
          </a:p>
          <a:p>
            <a:r>
              <a:rPr lang="en-US" dirty="0"/>
              <a:t>When the radiation is turned off, the proton flips back to its original motion, </a:t>
            </a:r>
            <a:r>
              <a:rPr lang="en-US" dirty="0" err="1"/>
              <a:t>precessing</a:t>
            </a:r>
            <a:r>
              <a:rPr lang="en-US" dirty="0"/>
              <a:t> around the external magnetic field axis. This is the fundamental mechanism of magnetic resonance. Historically, it was called </a:t>
            </a:r>
            <a:r>
              <a:rPr lang="en-US" i="1" dirty="0"/>
              <a:t>nuclear magnetic resonance,</a:t>
            </a:r>
            <a:r>
              <a:rPr lang="en-US" dirty="0"/>
              <a:t> but later changed to simply </a:t>
            </a:r>
            <a:r>
              <a:rPr lang="en-US" i="1" dirty="0"/>
              <a:t>magnetic resonance</a:t>
            </a:r>
            <a:r>
              <a:rPr lang="en-US" dirty="0"/>
              <a:t>—mostly for public perception, since “nuclear” tends to worry people.</a:t>
            </a:r>
          </a:p>
          <a:p>
            <a:endParaRPr lang="en-US" dirty="0"/>
          </a:p>
          <a:p>
            <a:r>
              <a:rPr lang="en-US" dirty="0"/>
              <a:t>Now let’s take a group of hydrogen atoms. The body contains a large amount of hydrogen, because we are mostly water—H2O. Initially, the dipole moments of hydrogen protons are randomly oriented. When we apply an external magnetic field, the protons tend to align with the field, </a:t>
            </a:r>
            <a:r>
              <a:rPr lang="en-US" dirty="0" err="1"/>
              <a:t>precessing</a:t>
            </a:r>
            <a:r>
              <a:rPr lang="en-US" dirty="0"/>
              <a:t> around its axis.</a:t>
            </a:r>
          </a:p>
          <a:p>
            <a:r>
              <a:rPr lang="en-US" dirty="0"/>
              <a:t>When we emit radiation laterally, as we discussed before, the protons flatten out. Then, when the radiation is turned off, the protons flip back. Think of this like a spring being released. As they flip back, they emit radiation. That emitted radiation can be detected and processed to form an image.</a:t>
            </a:r>
          </a:p>
          <a:p>
            <a:r>
              <a:rPr lang="en-US" dirty="0"/>
              <a:t>In 1973, a breakthrough came from Paul Lauterbur—he showed that you could actually use this principle to create images. The idea was: take a subject, place them inside a tube with a strong superconducting magnet, on the order of five tesla. The magnetic field is aligned along the axis of the tube, so all the protons line up and </a:t>
            </a:r>
            <a:r>
              <a:rPr lang="en-US" dirty="0" err="1"/>
              <a:t>precess</a:t>
            </a:r>
            <a:r>
              <a:rPr lang="en-US" dirty="0"/>
              <a:t>.</a:t>
            </a:r>
          </a:p>
          <a:p>
            <a:endParaRPr lang="en-US" dirty="0"/>
          </a:p>
          <a:p>
            <a:r>
              <a:rPr lang="en-US" dirty="0"/>
              <a:t>Then, apply a secondary magnetic field that produces a </a:t>
            </a:r>
            <a:r>
              <a:rPr lang="en-US" i="1" dirty="0"/>
              <a:t>gradient</a:t>
            </a:r>
            <a:r>
              <a:rPr lang="en-US" dirty="0"/>
              <a:t> along the axis of the tube. That means the magnetic field is slightly stronger at one end, weaker at the other. Because the Larmor frequency depends on the field strength, different positions along the tube correspond to different precession frequencies.</a:t>
            </a:r>
          </a:p>
          <a:p>
            <a:r>
              <a:rPr lang="en-US" dirty="0"/>
              <a:t>For example, at a position one-point-three meters down the tube, the magnetic field might be B1, slightly larger than B0. Substituting B1 into the equation, you find a different resonance frequency. By tuning the applied radiation frequency, only protons at that slice will resonate and emit radiation. This gives spatial localization.</a:t>
            </a:r>
          </a:p>
          <a:p>
            <a:r>
              <a:rPr lang="en-US" dirty="0"/>
              <a:t>Engineers extended this idea. By using different gradient coils—like the saddle coil shown here—they can create gradients not only along the Z-axis, but also in the X and Y directions. That way, we can localize signals to small cubes of tissue, called voxels, inside the body.</a:t>
            </a:r>
          </a:p>
          <a:p>
            <a:endParaRPr lang="en-US" dirty="0"/>
          </a:p>
          <a:p>
            <a:r>
              <a:rPr lang="en-US" dirty="0"/>
              <a:t>Finally, only tissues containing hydrogen—meaning water and fat—produce signal. That’s why MRI works so well for imaging soft tissues in the human body.</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7</a:t>
            </a:fld>
            <a:endParaRPr lang="en-US"/>
          </a:p>
        </p:txBody>
      </p:sp>
    </p:spTree>
    <p:extLst>
      <p:ext uri="{BB962C8B-B14F-4D97-AF65-F5344CB8AC3E}">
        <p14:creationId xmlns:p14="http://schemas.microsoft.com/office/powerpoint/2010/main" val="1627463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So that gives us a general idea of how MRI works. Areas in the body that contain a lot of water, like soft tissues, produce strong signals, which show up bright in the image. Areas with little water, like bone, produce weak signals, so they appear dark. That is the basic contrast mechanism in MRI.</a:t>
            </a:r>
          </a:p>
          <a:p>
            <a:r>
              <a:rPr lang="en-US" dirty="0"/>
              <a:t>The short lecture we just saw is an excellent example of how to present these key principles clearly. I encourage you to revisit it after you study the details, because once you learn the full physics of MRI, you will be able to understand nearly all of it.</a:t>
            </a:r>
          </a:p>
          <a:p>
            <a:endParaRPr lang="en-US" dirty="0"/>
          </a:p>
          <a:p>
            <a:r>
              <a:rPr lang="en-US" dirty="0"/>
              <a:t>Now, let’s review some of the mathematical foundations. One important concept is the dot product. If we have two vectors, v and w, their dot product is equal to the magnitude of v times the magnitude of w times the cosine of the angle between them. Geometrically, the dot product measures how much one vector projects onto another. You can think of it as relating to the area formed by the parallelogram between the two vectors.</a:t>
            </a:r>
          </a:p>
          <a:p>
            <a:endParaRPr lang="en-US" dirty="0"/>
          </a:p>
          <a:p>
            <a:r>
              <a:rPr lang="en-US" dirty="0"/>
              <a:t>This is a very elegant mathematical operation, and it also has a counterpart called the cross product, which we will look at next.</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8</a:t>
            </a:fld>
            <a:endParaRPr lang="en-US"/>
          </a:p>
        </p:txBody>
      </p:sp>
    </p:spTree>
    <p:extLst>
      <p:ext uri="{BB962C8B-B14F-4D97-AF65-F5344CB8AC3E}">
        <p14:creationId xmlns:p14="http://schemas.microsoft.com/office/powerpoint/2010/main" val="1628779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r>
              <a:rPr lang="en-US" dirty="0"/>
              <a:t>Now let’s look at the cross product. When you take two vectors, say vector a and vector b, their cross product is not a scalar like the dot product, but instead a new vector. The magnitude of this vector is equal to the length of a times the length of b times the sine of the angle between them. The direction of the result is perpendicular to the plane formed by a and b, determined by the right-hand rule.</a:t>
            </a:r>
          </a:p>
          <a:p>
            <a:endParaRPr lang="en-US" dirty="0"/>
          </a:p>
          <a:p>
            <a:r>
              <a:rPr lang="en-US" dirty="0"/>
              <a:t>So while the dot product gives us a projection, the cross product gives us an orthogonal vector that carries both magnitude and direction. This operation is not just a mathematical trick—it has deep physical meaning. In MRI physics, cross products appear naturally when we describe torques, angular momentum, and precession, making them essential to understanding the behavior of magnetic moments in an external field.</a:t>
            </a:r>
          </a:p>
          <a:p>
            <a:endParaRPr lang="en-US" dirty="0"/>
          </a:p>
        </p:txBody>
      </p:sp>
      <p:sp>
        <p:nvSpPr>
          <p:cNvPr id="4" name="Slide Number Placeholder 3"/>
          <p:cNvSpPr>
            <a:spLocks noGrp="1"/>
          </p:cNvSpPr>
          <p:nvPr>
            <p:ph type="sldNum" sz="quarter" idx="5"/>
          </p:nvPr>
        </p:nvSpPr>
        <p:spPr/>
        <p:txBody>
          <a:bodyPr/>
          <a:lstStyle/>
          <a:p>
            <a:fld id="{AE7D7D4D-5643-6244-A8D3-D1BBB8EF8050}" type="slidenum">
              <a:rPr lang="en-US" smtClean="0"/>
              <a:t>9</a:t>
            </a:fld>
            <a:endParaRPr lang="en-US"/>
          </a:p>
        </p:txBody>
      </p:sp>
    </p:spTree>
    <p:extLst>
      <p:ext uri="{BB962C8B-B14F-4D97-AF65-F5344CB8AC3E}">
        <p14:creationId xmlns:p14="http://schemas.microsoft.com/office/powerpoint/2010/main" val="4105040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615553"/>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0"/>
            <a:ext cx="8534400" cy="369332"/>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2400" b="1"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369332"/>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69332"/>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56039" y="240233"/>
            <a:ext cx="10679920" cy="635000"/>
          </a:xfrm>
          <a:prstGeom prst="rect">
            <a:avLst/>
          </a:prstGeom>
        </p:spPr>
        <p:txBody>
          <a:bodyPr wrap="square" lIns="0" tIns="0" rIns="0" bIns="0">
            <a:spAutoFit/>
          </a:bodyPr>
          <a:lstStyle>
            <a:lvl1pPr>
              <a:defRPr sz="4000" b="1" i="0">
                <a:solidFill>
                  <a:schemeClr val="tx1"/>
                </a:solidFill>
                <a:latin typeface="Arial"/>
                <a:cs typeface="Arial"/>
              </a:defRPr>
            </a:lvl1pPr>
          </a:lstStyle>
          <a:p>
            <a:endParaRPr/>
          </a:p>
        </p:txBody>
      </p:sp>
      <p:sp>
        <p:nvSpPr>
          <p:cNvPr id="3" name="Holder 3"/>
          <p:cNvSpPr>
            <a:spLocks noGrp="1"/>
          </p:cNvSpPr>
          <p:nvPr>
            <p:ph type="body" idx="1"/>
          </p:nvPr>
        </p:nvSpPr>
        <p:spPr>
          <a:xfrm>
            <a:off x="963304" y="1283690"/>
            <a:ext cx="10443633" cy="369332"/>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11/7/2025</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mailto:wangg6@rpi.edu" TargetMode="Externa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4cAXIE22dp7MyM&amp;tbnid=wvk8chDbFKv7-M%3A&amp;ved=0CAUQjRw&amp;url=http%3A//www.answers.com/topic/coulomb-s-law&amp;ei=2UFkUqHhEpTI4AOOzIDwCQ&amp;bvm=bv.54934254%2Cd.dmg&amp;psig=AFQjCNHfrO_cBvBEMhAvFY_WaRCE3nUofQ&amp;ust=1382388554494902"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NuGfyV9YSoi9-M&amp;tbnid=j1n-1hYavWDb9M%3A&amp;ved=0CAUQjRw&amp;url=http%3A//www.swe.org/iac/lp/magnets_03.html&amp;ei=IkJkUrOGC9On4APj1oDIDg&amp;psig=AFQjCNHcfA5kkAxLg_jIGh4_h68rBNhJjw&amp;ust=1382388633727640"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mJHZvdKbThLcpM&amp;tbnid=aRCX8HjeJoihtM%3A&amp;ved=0CAUQjRw&amp;url=http%3A//faculty.wwu.edu/vawter/PhysicsNet/Topics/MagneticField/LenzLaw.html&amp;ei=g0JkUoPKCJGt4AOmsoGoDQ&amp;psig=AFQjCNFj_sD174Wij2PkM1OLx6wIuU-yUw&amp;ust=1382388720848420" TargetMode="External"/><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25.jp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1.jpg"/></Relationships>
</file>

<file path=ppt/slides/_rels/slide28.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pjR8OYT73tuBLM&amp;tbnid=IbjOskFy2GB3GM%3A&amp;ved=0CAUQjRw&amp;url=http%3A//necp6a13.wordpress.com/2010/02/27/circular-motion/&amp;ei=lw5lUru2A6eg4AOi-4DADA&amp;bvm=bv.54934254%2Cd.dmg&amp;psig=AFQjCNH3e0AN7VfLaBrJh87l-_SSb4_Rrw&amp;ust=1382440970763032" TargetMode="External"/><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jpg"/><Relationship Id="rId4" Type="http://schemas.openxmlformats.org/officeDocument/2006/relationships/image" Target="../media/image42.jpg"/></Relationships>
</file>

<file path=ppt/slides/_rels/slide31.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47.gif"/></Relationships>
</file>

<file path=ppt/slides/_rels/slide3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6.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jp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NMkyDxYEFQsEyM&amp;tbnid=kibfFtW_GIKBDM%3A&amp;ved=0CAUQjRw&amp;url=http%3A//bigwww.epfl.ch/guerquin/thesis/thesis006.html&amp;ei=-HdkUrScBNen4APpsoF4&amp;bvm=bv.54934254%2Cd.dmg&amp;psig=AFQjCNEiMlK8zxx2XesaTM7_ZzSuUmCD_w&amp;ust=1382402421442606" TargetMode="External"/><Relationship Id="rId7" Type="http://schemas.openxmlformats.org/officeDocument/2006/relationships/image" Target="../media/image55.jp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www.google.com/url?sa=i&amp;rct=j&amp;q&amp;esrc=s&amp;frm=1&amp;source=images&amp;cd&amp;cad=rja&amp;docid=NMkyDxYEFQsEyM&amp;tbnid=kibfFtW_GIKBDM%3A&amp;ved=0CAUQjRw&amp;url=http%3A//mrsrl.stanford.edu/~brian/bloch/&amp;ei=DHhkUvKnO5ax4AOljoCYBA&amp;bvm=bv.54934254%2Cd.dmg&amp;psig=AFQjCNEiMlK8zxx2XesaTM7_ZzSuUmCD_w&amp;ust=1382402421442606" TargetMode="External"/><Relationship Id="rId5" Type="http://schemas.openxmlformats.org/officeDocument/2006/relationships/image" Target="../media/image52.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A9OLtiIWIDaLRM&amp;tbnid=SqrXtj3_y59qfM%3A&amp;ved=0CAUQjRw&amp;url=http%3A//1000awesomethings.com/2010/10/25/389-going-through-a-revolving-door-without-having-to-push/&amp;ei=HoNmUqqKEsWw4AOUkYCgDg&amp;psig=AFQjCNEMXY-HbPPcHP-QYr_5blKj6XEhXw&amp;ust=1382536319188945" TargetMode="External"/><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7.jpg"/></Relationships>
</file>

<file path=ppt/slides/_rels/slide41.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9.jpg"/></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61.jpg"/></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63.jpg"/></Relationships>
</file>

<file path=ppt/slides/_rels/slide44.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68.jp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52.xml"/><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72.jpg"/></Relationships>
</file>

<file path=ppt/slides/_rels/slide53.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53.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image" Target="../media/image52.png"/></Relationships>
</file>

<file path=ppt/slides/_rels/slide55.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www.google.com/url?sa=i&amp;source=images&amp;cd&amp;cad=rja&amp;docid=teG7yuyqtupVaM&amp;tbnid=Nt71gHdHBSOwOM%3A&amp;ved=0CAgQjRwwAA&amp;url=http%3A//www.sparknotes.com/physics/vectors/vectormultiplication/section1.rhtml&amp;ei=5UNkUuieLoL94AOb44HgCg&amp;psig=AFQjCNGi3Yp0vx5-04UHTBpBvkelq2ndDA&amp;ust=1382389093789136"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www.google.com/url?sa=i&amp;rct=j&amp;q&amp;esrc=s&amp;frm=1&amp;source=images&amp;cd&amp;cad=rja&amp;docid=_LkQR_Llayd0PM&amp;tbnid=qo3OOBaIpFbXaM%3A&amp;ved=0CAUQjRw&amp;url=http%3A//www.thunderbolts.info/wp/2012/05/02/appendix-i-vector-algebra/cross-product-in-vector-algebra/&amp;ei=WUNkUpyFC7e-4APh7oHYCQ&amp;psig=AFQjCNHF6OnvR17rTE_vStKVEjCpIaW6FA&amp;ust=1382388875439075"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8931529" y="55626"/>
            <a:ext cx="1682242" cy="1600200"/>
          </a:xfrm>
          <a:prstGeom prst="rect">
            <a:avLst/>
          </a:prstGeom>
        </p:spPr>
      </p:pic>
      <p:pic>
        <p:nvPicPr>
          <p:cNvPr id="3" name="object 3"/>
          <p:cNvPicPr/>
          <p:nvPr/>
        </p:nvPicPr>
        <p:blipFill>
          <a:blip r:embed="rId4" cstate="print"/>
          <a:stretch>
            <a:fillRect/>
          </a:stretch>
        </p:blipFill>
        <p:spPr>
          <a:xfrm>
            <a:off x="1584958" y="62102"/>
            <a:ext cx="6707251" cy="1274064"/>
          </a:xfrm>
          <a:prstGeom prst="rect">
            <a:avLst/>
          </a:prstGeom>
        </p:spPr>
      </p:pic>
      <p:pic>
        <p:nvPicPr>
          <p:cNvPr id="4" name="object 4"/>
          <p:cNvPicPr/>
          <p:nvPr/>
        </p:nvPicPr>
        <p:blipFill>
          <a:blip r:embed="rId5" cstate="print"/>
          <a:stretch>
            <a:fillRect/>
          </a:stretch>
        </p:blipFill>
        <p:spPr>
          <a:xfrm>
            <a:off x="1524000" y="4896993"/>
            <a:ext cx="9144000" cy="1961007"/>
          </a:xfrm>
          <a:prstGeom prst="rect">
            <a:avLst/>
          </a:prstGeom>
        </p:spPr>
      </p:pic>
      <p:sp>
        <p:nvSpPr>
          <p:cNvPr id="5" name="object 5"/>
          <p:cNvSpPr txBox="1"/>
          <p:nvPr/>
        </p:nvSpPr>
        <p:spPr>
          <a:xfrm>
            <a:off x="4567554" y="1675638"/>
            <a:ext cx="3056890" cy="391160"/>
          </a:xfrm>
          <a:prstGeom prst="rect">
            <a:avLst/>
          </a:prstGeom>
        </p:spPr>
        <p:txBody>
          <a:bodyPr vert="horz" wrap="square" lIns="0" tIns="12700" rIns="0" bIns="0" rtlCol="0">
            <a:spAutoFit/>
          </a:bodyPr>
          <a:lstStyle/>
          <a:p>
            <a:pPr marL="12700">
              <a:spcBef>
                <a:spcPts val="100"/>
              </a:spcBef>
            </a:pPr>
            <a:r>
              <a:rPr sz="2400" dirty="0">
                <a:latin typeface="Arial MT"/>
                <a:cs typeface="Arial MT"/>
              </a:rPr>
              <a:t>38655 </a:t>
            </a:r>
            <a:r>
              <a:rPr sz="2400" spc="-25" dirty="0">
                <a:latin typeface="Arial MT"/>
                <a:cs typeface="Arial MT"/>
              </a:rPr>
              <a:t>BMED-2300-02</a:t>
            </a:r>
            <a:endParaRPr sz="2400">
              <a:latin typeface="Arial MT"/>
              <a:cs typeface="Arial MT"/>
            </a:endParaRPr>
          </a:p>
        </p:txBody>
      </p:sp>
      <p:sp>
        <p:nvSpPr>
          <p:cNvPr id="6" name="object 6"/>
          <p:cNvSpPr txBox="1">
            <a:spLocks noGrp="1"/>
          </p:cNvSpPr>
          <p:nvPr>
            <p:ph type="title"/>
          </p:nvPr>
        </p:nvSpPr>
        <p:spPr>
          <a:xfrm>
            <a:off x="2866389" y="2013967"/>
            <a:ext cx="6457950" cy="696595"/>
          </a:xfrm>
          <a:prstGeom prst="rect">
            <a:avLst/>
          </a:prstGeom>
        </p:spPr>
        <p:txBody>
          <a:bodyPr vert="horz" wrap="square" lIns="0" tIns="13335" rIns="0" bIns="0" rtlCol="0">
            <a:spAutoFit/>
          </a:bodyPr>
          <a:lstStyle/>
          <a:p>
            <a:pPr marL="12700">
              <a:spcBef>
                <a:spcPts val="105"/>
              </a:spcBef>
            </a:pPr>
            <a:r>
              <a:rPr sz="4400" dirty="0"/>
              <a:t>Lecture 18: MRI</a:t>
            </a:r>
            <a:r>
              <a:rPr sz="4400" spc="-25" dirty="0"/>
              <a:t> </a:t>
            </a:r>
            <a:r>
              <a:rPr sz="4400" spc="-10" dirty="0"/>
              <a:t>Physics</a:t>
            </a:r>
            <a:endParaRPr sz="4400"/>
          </a:p>
        </p:txBody>
      </p:sp>
      <p:sp>
        <p:nvSpPr>
          <p:cNvPr id="7" name="object 7"/>
          <p:cNvSpPr txBox="1"/>
          <p:nvPr/>
        </p:nvSpPr>
        <p:spPr>
          <a:xfrm>
            <a:off x="4251706" y="2694890"/>
            <a:ext cx="3688079" cy="1384995"/>
          </a:xfrm>
          <a:prstGeom prst="rect">
            <a:avLst/>
          </a:prstGeom>
        </p:spPr>
        <p:txBody>
          <a:bodyPr vert="horz" wrap="square" lIns="0" tIns="12700" rIns="0" bIns="0" rtlCol="0">
            <a:spAutoFit/>
          </a:bodyPr>
          <a:lstStyle/>
          <a:p>
            <a:pPr algn="ctr">
              <a:lnSpc>
                <a:spcPts val="2745"/>
              </a:lnSpc>
              <a:spcBef>
                <a:spcPts val="100"/>
              </a:spcBef>
            </a:pPr>
            <a:r>
              <a:rPr sz="2400" dirty="0">
                <a:latin typeface="Arial MT"/>
                <a:cs typeface="Arial MT"/>
              </a:rPr>
              <a:t>Ge</a:t>
            </a:r>
            <a:r>
              <a:rPr sz="2400" spc="-80" dirty="0">
                <a:latin typeface="Arial MT"/>
                <a:cs typeface="Arial MT"/>
              </a:rPr>
              <a:t> </a:t>
            </a:r>
            <a:r>
              <a:rPr sz="2400" dirty="0">
                <a:latin typeface="Arial MT"/>
                <a:cs typeface="Arial MT"/>
              </a:rPr>
              <a:t>Wang,</a:t>
            </a:r>
            <a:r>
              <a:rPr sz="2400" spc="-75" dirty="0">
                <a:latin typeface="Arial MT"/>
                <a:cs typeface="Arial MT"/>
              </a:rPr>
              <a:t> </a:t>
            </a:r>
            <a:r>
              <a:rPr sz="2400" spc="-25" dirty="0">
                <a:latin typeface="Arial MT"/>
                <a:cs typeface="Arial MT"/>
              </a:rPr>
              <a:t>PhD</a:t>
            </a:r>
            <a:endParaRPr sz="2400" dirty="0">
              <a:latin typeface="Arial MT"/>
              <a:cs typeface="Arial MT"/>
            </a:endParaRPr>
          </a:p>
          <a:p>
            <a:pPr marL="12700" marR="5080" algn="ctr">
              <a:lnSpc>
                <a:spcPts val="2600"/>
              </a:lnSpc>
              <a:spcBef>
                <a:spcPts val="185"/>
              </a:spcBef>
            </a:pPr>
            <a:r>
              <a:rPr sz="2400" dirty="0">
                <a:latin typeface="Arial MT"/>
                <a:cs typeface="Arial MT"/>
              </a:rPr>
              <a:t>Biomedical</a:t>
            </a:r>
            <a:r>
              <a:rPr sz="2400" spc="-95" dirty="0">
                <a:latin typeface="Arial MT"/>
                <a:cs typeface="Arial MT"/>
              </a:rPr>
              <a:t> </a:t>
            </a:r>
            <a:r>
              <a:rPr sz="2400" dirty="0">
                <a:latin typeface="Arial MT"/>
                <a:cs typeface="Arial MT"/>
              </a:rPr>
              <a:t>Imaging</a:t>
            </a:r>
            <a:r>
              <a:rPr sz="2400" spc="-110" dirty="0">
                <a:latin typeface="Arial MT"/>
                <a:cs typeface="Arial MT"/>
              </a:rPr>
              <a:t> </a:t>
            </a:r>
            <a:r>
              <a:rPr sz="2400" spc="-10" dirty="0">
                <a:latin typeface="Arial MT"/>
                <a:cs typeface="Arial MT"/>
              </a:rPr>
              <a:t>Center </a:t>
            </a:r>
            <a:r>
              <a:rPr sz="2400" dirty="0">
                <a:latin typeface="Arial MT"/>
                <a:cs typeface="Arial MT"/>
              </a:rPr>
              <a:t>CBIS/BME,</a:t>
            </a:r>
            <a:r>
              <a:rPr sz="2400" spc="-50" dirty="0">
                <a:latin typeface="Arial MT"/>
                <a:cs typeface="Arial MT"/>
              </a:rPr>
              <a:t> </a:t>
            </a:r>
            <a:r>
              <a:rPr sz="2400" spc="-25" dirty="0">
                <a:latin typeface="Arial MT"/>
                <a:cs typeface="Arial MT"/>
              </a:rPr>
              <a:t>RPI</a:t>
            </a:r>
            <a:endParaRPr sz="2400" dirty="0">
              <a:latin typeface="Arial MT"/>
              <a:cs typeface="Arial MT"/>
            </a:endParaRPr>
          </a:p>
          <a:p>
            <a:pPr marL="690880">
              <a:lnSpc>
                <a:spcPts val="2570"/>
              </a:lnSpc>
            </a:pPr>
            <a:r>
              <a:rPr sz="2400" spc="-10" dirty="0">
                <a:latin typeface="Arial MT"/>
                <a:cs typeface="Arial MT"/>
                <a:hlinkClick r:id="rId6"/>
              </a:rPr>
              <a:t>wangg6@rpi.edu</a:t>
            </a:r>
            <a:endParaRPr sz="2400" dirty="0">
              <a:latin typeface="Arial MT"/>
              <a:cs typeface="Arial M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3895436" y="409955"/>
            <a:ext cx="4431564" cy="475488"/>
          </a:xfrm>
          <a:prstGeom prst="rect">
            <a:avLst/>
          </a:prstGeom>
        </p:spPr>
      </p:pic>
      <p:sp>
        <p:nvSpPr>
          <p:cNvPr id="3" name="object 3"/>
          <p:cNvSpPr txBox="1"/>
          <p:nvPr/>
        </p:nvSpPr>
        <p:spPr>
          <a:xfrm>
            <a:off x="3856101" y="240233"/>
            <a:ext cx="4480560" cy="635000"/>
          </a:xfrm>
          <a:prstGeom prst="rect">
            <a:avLst/>
          </a:prstGeom>
        </p:spPr>
        <p:txBody>
          <a:bodyPr vert="horz" wrap="square" lIns="0" tIns="12065" rIns="0" bIns="0" rtlCol="0">
            <a:spAutoFit/>
          </a:bodyPr>
          <a:lstStyle/>
          <a:p>
            <a:pPr marL="12700">
              <a:spcBef>
                <a:spcPts val="95"/>
              </a:spcBef>
            </a:pPr>
            <a:r>
              <a:rPr sz="4000" b="1" dirty="0">
                <a:latin typeface="Arial"/>
                <a:cs typeface="Arial"/>
              </a:rPr>
              <a:t>Torque</a:t>
            </a:r>
            <a:r>
              <a:rPr sz="4000" b="1" spc="-50" dirty="0">
                <a:latin typeface="Arial"/>
                <a:cs typeface="Arial"/>
              </a:rPr>
              <a:t> </a:t>
            </a:r>
            <a:r>
              <a:rPr sz="4000" b="1" dirty="0">
                <a:latin typeface="Arial"/>
                <a:cs typeface="Arial"/>
              </a:rPr>
              <a:t>Changes</a:t>
            </a:r>
            <a:r>
              <a:rPr sz="4000" b="1" spc="-30" dirty="0">
                <a:latin typeface="Arial"/>
                <a:cs typeface="Arial"/>
              </a:rPr>
              <a:t> </a:t>
            </a:r>
            <a:r>
              <a:rPr sz="4000" b="1" spc="-50" dirty="0">
                <a:latin typeface="Arial"/>
                <a:cs typeface="Arial"/>
              </a:rPr>
              <a:t>L</a:t>
            </a:r>
            <a:endParaRPr sz="4000" dirty="0">
              <a:latin typeface="Arial"/>
              <a:cs typeface="Arial"/>
            </a:endParaRPr>
          </a:p>
        </p:txBody>
      </p:sp>
      <p:pic>
        <p:nvPicPr>
          <p:cNvPr id="4" name="object 4"/>
          <p:cNvPicPr/>
          <p:nvPr/>
        </p:nvPicPr>
        <p:blipFill>
          <a:blip r:embed="rId4" cstate="print"/>
          <a:stretch>
            <a:fillRect/>
          </a:stretch>
        </p:blipFill>
        <p:spPr>
          <a:xfrm>
            <a:off x="413613" y="1505689"/>
            <a:ext cx="3709157" cy="2851688"/>
          </a:xfrm>
          <a:prstGeom prst="rect">
            <a:avLst/>
          </a:prstGeom>
        </p:spPr>
      </p:pic>
      <p:sp>
        <p:nvSpPr>
          <p:cNvPr id="5" name="object 5"/>
          <p:cNvSpPr txBox="1"/>
          <p:nvPr/>
        </p:nvSpPr>
        <p:spPr>
          <a:xfrm>
            <a:off x="4267200" y="1289612"/>
            <a:ext cx="4450715" cy="1845945"/>
          </a:xfrm>
          <a:prstGeom prst="rect">
            <a:avLst/>
          </a:prstGeom>
        </p:spPr>
        <p:txBody>
          <a:bodyPr vert="horz" wrap="square" lIns="0" tIns="12700" rIns="0" bIns="0" rtlCol="0">
            <a:spAutoFit/>
          </a:bodyPr>
          <a:lstStyle/>
          <a:p>
            <a:pPr marL="12700" marR="5080">
              <a:spcBef>
                <a:spcPts val="100"/>
              </a:spcBef>
            </a:pPr>
            <a:r>
              <a:rPr sz="2400" b="1" dirty="0">
                <a:solidFill>
                  <a:srgbClr val="212121"/>
                </a:solidFill>
                <a:latin typeface="Arial"/>
                <a:cs typeface="Arial"/>
              </a:rPr>
              <a:t>A</a:t>
            </a:r>
            <a:r>
              <a:rPr sz="2400" b="1" spc="-140" dirty="0">
                <a:solidFill>
                  <a:srgbClr val="212121"/>
                </a:solidFill>
                <a:latin typeface="Arial"/>
                <a:cs typeface="Arial"/>
              </a:rPr>
              <a:t> </a:t>
            </a:r>
            <a:r>
              <a:rPr sz="2400" b="1" spc="-20" dirty="0">
                <a:solidFill>
                  <a:srgbClr val="212121"/>
                </a:solidFill>
                <a:latin typeface="Arial"/>
                <a:cs typeface="Arial"/>
              </a:rPr>
              <a:t>Torque</a:t>
            </a:r>
            <a:r>
              <a:rPr sz="2400" b="1" spc="-65" dirty="0">
                <a:solidFill>
                  <a:srgbClr val="212121"/>
                </a:solidFill>
                <a:latin typeface="Arial"/>
                <a:cs typeface="Arial"/>
              </a:rPr>
              <a:t> </a:t>
            </a:r>
            <a:r>
              <a:rPr sz="2400" b="1" dirty="0">
                <a:solidFill>
                  <a:srgbClr val="212121"/>
                </a:solidFill>
                <a:latin typeface="Arial"/>
                <a:cs typeface="Arial"/>
              </a:rPr>
              <a:t>over</a:t>
            </a:r>
            <a:r>
              <a:rPr sz="2400" b="1" spc="-50" dirty="0">
                <a:solidFill>
                  <a:srgbClr val="212121"/>
                </a:solidFill>
                <a:latin typeface="Arial"/>
                <a:cs typeface="Arial"/>
              </a:rPr>
              <a:t> </a:t>
            </a:r>
            <a:r>
              <a:rPr sz="2400" b="1" dirty="0">
                <a:solidFill>
                  <a:srgbClr val="212121"/>
                </a:solidFill>
                <a:latin typeface="Arial"/>
                <a:cs typeface="Arial"/>
              </a:rPr>
              <a:t>Time</a:t>
            </a:r>
            <a:r>
              <a:rPr sz="2400" b="1" spc="-55" dirty="0">
                <a:solidFill>
                  <a:srgbClr val="212121"/>
                </a:solidFill>
                <a:latin typeface="Arial"/>
                <a:cs typeface="Arial"/>
              </a:rPr>
              <a:t> </a:t>
            </a:r>
            <a:r>
              <a:rPr sz="2400" b="1" dirty="0">
                <a:solidFill>
                  <a:srgbClr val="212121"/>
                </a:solidFill>
                <a:latin typeface="Arial"/>
                <a:cs typeface="Arial"/>
              </a:rPr>
              <a:t>Makes</a:t>
            </a:r>
            <a:r>
              <a:rPr sz="2400" b="1" spc="-40" dirty="0">
                <a:solidFill>
                  <a:srgbClr val="212121"/>
                </a:solidFill>
                <a:latin typeface="Arial"/>
                <a:cs typeface="Arial"/>
              </a:rPr>
              <a:t> </a:t>
            </a:r>
            <a:r>
              <a:rPr sz="2400" b="1" spc="-50" dirty="0">
                <a:solidFill>
                  <a:srgbClr val="212121"/>
                </a:solidFill>
                <a:latin typeface="Arial"/>
                <a:cs typeface="Arial"/>
              </a:rPr>
              <a:t>a </a:t>
            </a:r>
            <a:r>
              <a:rPr sz="2400" b="1" dirty="0">
                <a:solidFill>
                  <a:srgbClr val="212121"/>
                </a:solidFill>
                <a:latin typeface="Arial"/>
                <a:cs typeface="Arial"/>
              </a:rPr>
              <a:t>Change</a:t>
            </a:r>
            <a:r>
              <a:rPr sz="2400" b="1" spc="-10" dirty="0">
                <a:solidFill>
                  <a:srgbClr val="212121"/>
                </a:solidFill>
                <a:latin typeface="Arial"/>
                <a:cs typeface="Arial"/>
              </a:rPr>
              <a:t> </a:t>
            </a:r>
            <a:r>
              <a:rPr sz="2400" b="1" dirty="0">
                <a:solidFill>
                  <a:srgbClr val="212121"/>
                </a:solidFill>
                <a:latin typeface="Arial"/>
                <a:cs typeface="Arial"/>
              </a:rPr>
              <a:t>in</a:t>
            </a:r>
            <a:r>
              <a:rPr sz="2400" b="1" spc="-45" dirty="0">
                <a:solidFill>
                  <a:srgbClr val="212121"/>
                </a:solidFill>
                <a:latin typeface="Arial"/>
                <a:cs typeface="Arial"/>
              </a:rPr>
              <a:t> </a:t>
            </a:r>
            <a:r>
              <a:rPr sz="2400" b="1" dirty="0">
                <a:solidFill>
                  <a:srgbClr val="212121"/>
                </a:solidFill>
                <a:latin typeface="Arial"/>
                <a:cs typeface="Arial"/>
              </a:rPr>
              <a:t>an</a:t>
            </a:r>
            <a:r>
              <a:rPr sz="2400" b="1" spc="-120" dirty="0">
                <a:solidFill>
                  <a:srgbClr val="212121"/>
                </a:solidFill>
                <a:latin typeface="Arial"/>
                <a:cs typeface="Arial"/>
              </a:rPr>
              <a:t> </a:t>
            </a:r>
            <a:r>
              <a:rPr sz="2400" b="1" spc="-10" dirty="0">
                <a:solidFill>
                  <a:srgbClr val="212121"/>
                </a:solidFill>
                <a:latin typeface="Arial"/>
                <a:cs typeface="Arial"/>
              </a:rPr>
              <a:t>Angular </a:t>
            </a:r>
            <a:r>
              <a:rPr sz="2400" b="1" dirty="0">
                <a:solidFill>
                  <a:srgbClr val="212121"/>
                </a:solidFill>
                <a:latin typeface="Arial"/>
                <a:cs typeface="Arial"/>
              </a:rPr>
              <a:t>Momentum</a:t>
            </a:r>
            <a:r>
              <a:rPr sz="2400" b="1" spc="-60" dirty="0">
                <a:solidFill>
                  <a:srgbClr val="212121"/>
                </a:solidFill>
                <a:latin typeface="Arial"/>
                <a:cs typeface="Arial"/>
              </a:rPr>
              <a:t> </a:t>
            </a:r>
            <a:r>
              <a:rPr sz="2400" b="1" dirty="0">
                <a:solidFill>
                  <a:srgbClr val="FFC000"/>
                </a:solidFill>
                <a:latin typeface="Arial"/>
                <a:cs typeface="Arial"/>
              </a:rPr>
              <a:t>(F=ma</a:t>
            </a:r>
            <a:r>
              <a:rPr sz="2400" b="1" spc="-55" dirty="0">
                <a:solidFill>
                  <a:srgbClr val="FFC000"/>
                </a:solidFill>
                <a:latin typeface="Arial"/>
                <a:cs typeface="Arial"/>
              </a:rPr>
              <a:t> </a:t>
            </a:r>
            <a:r>
              <a:rPr sz="2400" b="1" dirty="0">
                <a:solidFill>
                  <a:srgbClr val="FFC000"/>
                </a:solidFill>
                <a:latin typeface="Arial"/>
                <a:cs typeface="Arial"/>
              </a:rPr>
              <a:t>in</a:t>
            </a:r>
            <a:r>
              <a:rPr sz="2400" b="1" spc="-65" dirty="0">
                <a:solidFill>
                  <a:srgbClr val="FFC000"/>
                </a:solidFill>
                <a:latin typeface="Arial"/>
                <a:cs typeface="Arial"/>
              </a:rPr>
              <a:t> </a:t>
            </a:r>
            <a:r>
              <a:rPr sz="2400" b="1" spc="-10" dirty="0">
                <a:solidFill>
                  <a:srgbClr val="FFC000"/>
                </a:solidFill>
                <a:latin typeface="Arial"/>
                <a:cs typeface="Arial"/>
              </a:rPr>
              <a:t>Disguise)</a:t>
            </a:r>
            <a:endParaRPr sz="2400">
              <a:latin typeface="Arial"/>
              <a:cs typeface="Arial"/>
            </a:endParaRPr>
          </a:p>
          <a:p>
            <a:pPr marL="12700">
              <a:lnSpc>
                <a:spcPts val="5690"/>
              </a:lnSpc>
            </a:pPr>
            <a:r>
              <a:rPr sz="4800" i="1" spc="-25" dirty="0">
                <a:solidFill>
                  <a:srgbClr val="212121"/>
                </a:solidFill>
                <a:latin typeface="Arial"/>
                <a:cs typeface="Arial"/>
              </a:rPr>
              <a:t>d</a:t>
            </a:r>
            <a:r>
              <a:rPr sz="4800" i="1" spc="-25" dirty="0">
                <a:solidFill>
                  <a:srgbClr val="33CC33"/>
                </a:solidFill>
                <a:latin typeface="Arial"/>
                <a:cs typeface="Arial"/>
              </a:rPr>
              <a:t>L</a:t>
            </a:r>
            <a:endParaRPr sz="4800">
              <a:latin typeface="Arial"/>
              <a:cs typeface="Arial"/>
            </a:endParaRPr>
          </a:p>
        </p:txBody>
      </p:sp>
      <p:sp>
        <p:nvSpPr>
          <p:cNvPr id="6" name="object 6"/>
          <p:cNvSpPr txBox="1"/>
          <p:nvPr/>
        </p:nvSpPr>
        <p:spPr>
          <a:xfrm>
            <a:off x="502616" y="2692209"/>
            <a:ext cx="8112759" cy="3741420"/>
          </a:xfrm>
          <a:prstGeom prst="rect">
            <a:avLst/>
          </a:prstGeom>
        </p:spPr>
        <p:txBody>
          <a:bodyPr vert="horz" wrap="square" lIns="0" tIns="429895" rIns="0" bIns="0" rtlCol="0">
            <a:spAutoFit/>
          </a:bodyPr>
          <a:lstStyle/>
          <a:p>
            <a:pPr marL="3776979">
              <a:spcBef>
                <a:spcPts val="3385"/>
              </a:spcBef>
            </a:pPr>
            <a:r>
              <a:rPr sz="4800" i="1" spc="-25" dirty="0">
                <a:solidFill>
                  <a:srgbClr val="212121"/>
                </a:solidFill>
                <a:latin typeface="Arial"/>
                <a:cs typeface="Arial"/>
              </a:rPr>
              <a:t>dt</a:t>
            </a:r>
            <a:endParaRPr sz="4800" dirty="0">
              <a:latin typeface="Arial"/>
              <a:cs typeface="Arial"/>
            </a:endParaRPr>
          </a:p>
          <a:p>
            <a:pPr marL="3776979">
              <a:spcBef>
                <a:spcPts val="2205"/>
              </a:spcBef>
            </a:pPr>
            <a:r>
              <a:rPr sz="3200" i="1" dirty="0">
                <a:solidFill>
                  <a:srgbClr val="FFC000"/>
                </a:solidFill>
                <a:latin typeface="Arial"/>
                <a:cs typeface="Arial"/>
              </a:rPr>
              <a:t>Note:</a:t>
            </a:r>
            <a:r>
              <a:rPr sz="3200" i="1" spc="-140" dirty="0">
                <a:solidFill>
                  <a:srgbClr val="FFC000"/>
                </a:solidFill>
                <a:latin typeface="Arial"/>
                <a:cs typeface="Arial"/>
              </a:rPr>
              <a:t> </a:t>
            </a:r>
            <a:r>
              <a:rPr sz="3200" i="1" spc="-10" dirty="0">
                <a:solidFill>
                  <a:srgbClr val="009900"/>
                </a:solidFill>
                <a:latin typeface="Arial"/>
                <a:cs typeface="Arial"/>
              </a:rPr>
              <a:t>p</a:t>
            </a:r>
            <a:r>
              <a:rPr sz="3200" i="1" spc="-10" dirty="0">
                <a:solidFill>
                  <a:srgbClr val="FFC000"/>
                </a:solidFill>
                <a:latin typeface="Arial"/>
                <a:cs typeface="Arial"/>
              </a:rPr>
              <a:t>=mv,</a:t>
            </a:r>
            <a:r>
              <a:rPr sz="3200" i="1" spc="-114" dirty="0">
                <a:solidFill>
                  <a:srgbClr val="FFC000"/>
                </a:solidFill>
                <a:latin typeface="Arial"/>
                <a:cs typeface="Arial"/>
              </a:rPr>
              <a:t> </a:t>
            </a:r>
            <a:r>
              <a:rPr sz="3200" i="1" spc="-10" dirty="0">
                <a:solidFill>
                  <a:srgbClr val="FFC000"/>
                </a:solidFill>
                <a:latin typeface="Arial"/>
                <a:cs typeface="Arial"/>
              </a:rPr>
              <a:t>d</a:t>
            </a:r>
            <a:r>
              <a:rPr sz="3200" i="1" spc="-10" dirty="0">
                <a:solidFill>
                  <a:srgbClr val="009900"/>
                </a:solidFill>
                <a:latin typeface="Arial"/>
                <a:cs typeface="Arial"/>
              </a:rPr>
              <a:t>p</a:t>
            </a:r>
            <a:r>
              <a:rPr sz="3200" i="1" spc="-10" dirty="0">
                <a:solidFill>
                  <a:srgbClr val="FFC000"/>
                </a:solidFill>
                <a:latin typeface="Arial"/>
                <a:cs typeface="Arial"/>
              </a:rPr>
              <a:t>/dt=</a:t>
            </a:r>
            <a:r>
              <a:rPr sz="3200" i="1" spc="-10" dirty="0">
                <a:solidFill>
                  <a:srgbClr val="0033CC"/>
                </a:solidFill>
                <a:latin typeface="Arial"/>
                <a:cs typeface="Arial"/>
              </a:rPr>
              <a:t>F</a:t>
            </a:r>
            <a:endParaRPr sz="3200" dirty="0">
              <a:latin typeface="Arial"/>
              <a:cs typeface="Arial"/>
            </a:endParaRPr>
          </a:p>
          <a:p>
            <a:pPr marL="12700" marR="5080">
              <a:spcBef>
                <a:spcPts val="2645"/>
              </a:spcBef>
            </a:pPr>
            <a:r>
              <a:rPr sz="2400" dirty="0">
                <a:solidFill>
                  <a:srgbClr val="242424"/>
                </a:solidFill>
                <a:latin typeface="Arial MT"/>
                <a:cs typeface="Arial MT"/>
              </a:rPr>
              <a:t>Relationship</a:t>
            </a:r>
            <a:r>
              <a:rPr sz="2400" spc="-60" dirty="0">
                <a:solidFill>
                  <a:srgbClr val="242424"/>
                </a:solidFill>
                <a:latin typeface="Arial MT"/>
                <a:cs typeface="Arial MT"/>
              </a:rPr>
              <a:t> </a:t>
            </a:r>
            <a:r>
              <a:rPr sz="2400" dirty="0">
                <a:solidFill>
                  <a:srgbClr val="242424"/>
                </a:solidFill>
                <a:latin typeface="Arial MT"/>
                <a:cs typeface="Arial MT"/>
              </a:rPr>
              <a:t>between</a:t>
            </a:r>
            <a:r>
              <a:rPr sz="2400" spc="-55" dirty="0">
                <a:solidFill>
                  <a:srgbClr val="242424"/>
                </a:solidFill>
                <a:latin typeface="Arial MT"/>
                <a:cs typeface="Arial MT"/>
              </a:rPr>
              <a:t> </a:t>
            </a:r>
            <a:r>
              <a:rPr sz="2400" dirty="0">
                <a:solidFill>
                  <a:srgbClr val="0000FF"/>
                </a:solidFill>
                <a:latin typeface="Arial MT"/>
                <a:cs typeface="Arial MT"/>
              </a:rPr>
              <a:t>force</a:t>
            </a:r>
            <a:r>
              <a:rPr sz="2400" spc="-95" dirty="0">
                <a:solidFill>
                  <a:srgbClr val="0000FF"/>
                </a:solidFill>
                <a:latin typeface="Arial MT"/>
                <a:cs typeface="Arial MT"/>
              </a:rPr>
              <a:t> </a:t>
            </a:r>
            <a:r>
              <a:rPr sz="2400" b="1" dirty="0">
                <a:solidFill>
                  <a:srgbClr val="0000FF"/>
                </a:solidFill>
                <a:latin typeface="Arial"/>
                <a:cs typeface="Arial"/>
              </a:rPr>
              <a:t>F</a:t>
            </a:r>
            <a:r>
              <a:rPr sz="2400" dirty="0">
                <a:solidFill>
                  <a:srgbClr val="242424"/>
                </a:solidFill>
                <a:latin typeface="Arial MT"/>
                <a:cs typeface="Arial MT"/>
              </a:rPr>
              <a:t>,</a:t>
            </a:r>
            <a:r>
              <a:rPr sz="2400" spc="-105" dirty="0">
                <a:solidFill>
                  <a:srgbClr val="242424"/>
                </a:solidFill>
                <a:latin typeface="Arial MT"/>
                <a:cs typeface="Arial MT"/>
              </a:rPr>
              <a:t> </a:t>
            </a:r>
            <a:r>
              <a:rPr sz="2400" dirty="0">
                <a:solidFill>
                  <a:srgbClr val="6B6BCF"/>
                </a:solidFill>
                <a:latin typeface="Arial MT"/>
                <a:cs typeface="Arial MT"/>
              </a:rPr>
              <a:t>torque</a:t>
            </a:r>
            <a:r>
              <a:rPr sz="2400" spc="-85" dirty="0">
                <a:solidFill>
                  <a:srgbClr val="6B6BCF"/>
                </a:solidFill>
                <a:latin typeface="Arial MT"/>
                <a:cs typeface="Arial MT"/>
              </a:rPr>
              <a:t> </a:t>
            </a:r>
            <a:r>
              <a:rPr sz="2400" b="1" dirty="0">
                <a:solidFill>
                  <a:srgbClr val="6B6BCF"/>
                </a:solidFill>
                <a:latin typeface="Arial"/>
                <a:cs typeface="Arial"/>
              </a:rPr>
              <a:t>τ</a:t>
            </a:r>
            <a:r>
              <a:rPr sz="2400" dirty="0">
                <a:solidFill>
                  <a:srgbClr val="242424"/>
                </a:solidFill>
                <a:latin typeface="Arial MT"/>
                <a:cs typeface="Arial MT"/>
              </a:rPr>
              <a:t>,</a:t>
            </a:r>
            <a:r>
              <a:rPr sz="2400" spc="-95" dirty="0">
                <a:solidFill>
                  <a:srgbClr val="242424"/>
                </a:solidFill>
                <a:latin typeface="Arial MT"/>
                <a:cs typeface="Arial MT"/>
              </a:rPr>
              <a:t> </a:t>
            </a:r>
            <a:r>
              <a:rPr sz="2400" dirty="0">
                <a:solidFill>
                  <a:srgbClr val="009900"/>
                </a:solidFill>
                <a:latin typeface="Arial MT"/>
                <a:cs typeface="Arial MT"/>
              </a:rPr>
              <a:t>linear</a:t>
            </a:r>
            <a:r>
              <a:rPr sz="2400" spc="-60" dirty="0">
                <a:solidFill>
                  <a:srgbClr val="009900"/>
                </a:solidFill>
                <a:latin typeface="Arial MT"/>
                <a:cs typeface="Arial MT"/>
              </a:rPr>
              <a:t> </a:t>
            </a:r>
            <a:r>
              <a:rPr sz="2400" dirty="0">
                <a:solidFill>
                  <a:srgbClr val="009900"/>
                </a:solidFill>
                <a:latin typeface="Arial MT"/>
                <a:cs typeface="Arial MT"/>
              </a:rPr>
              <a:t>momentum</a:t>
            </a:r>
            <a:r>
              <a:rPr sz="2400" spc="-90" dirty="0">
                <a:solidFill>
                  <a:srgbClr val="009900"/>
                </a:solidFill>
                <a:latin typeface="Arial MT"/>
                <a:cs typeface="Arial MT"/>
              </a:rPr>
              <a:t> </a:t>
            </a:r>
            <a:r>
              <a:rPr sz="2400" b="1" spc="-25" dirty="0">
                <a:solidFill>
                  <a:srgbClr val="009900"/>
                </a:solidFill>
                <a:latin typeface="Arial"/>
                <a:cs typeface="Arial"/>
              </a:rPr>
              <a:t>p</a:t>
            </a:r>
            <a:r>
              <a:rPr sz="2400" spc="-25" dirty="0">
                <a:solidFill>
                  <a:srgbClr val="242424"/>
                </a:solidFill>
                <a:latin typeface="Arial MT"/>
                <a:cs typeface="Arial MT"/>
              </a:rPr>
              <a:t>, </a:t>
            </a:r>
            <a:r>
              <a:rPr sz="2400" dirty="0">
                <a:solidFill>
                  <a:srgbClr val="242424"/>
                </a:solidFill>
                <a:latin typeface="Arial MT"/>
                <a:cs typeface="Arial MT"/>
              </a:rPr>
              <a:t>and</a:t>
            </a:r>
            <a:r>
              <a:rPr sz="2400" spc="-30" dirty="0">
                <a:solidFill>
                  <a:srgbClr val="242424"/>
                </a:solidFill>
                <a:latin typeface="Arial MT"/>
                <a:cs typeface="Arial MT"/>
              </a:rPr>
              <a:t> </a:t>
            </a:r>
            <a:r>
              <a:rPr sz="2400" dirty="0">
                <a:solidFill>
                  <a:srgbClr val="33CC33"/>
                </a:solidFill>
                <a:latin typeface="Arial MT"/>
                <a:cs typeface="Arial MT"/>
              </a:rPr>
              <a:t>angular</a:t>
            </a:r>
            <a:r>
              <a:rPr sz="2400" spc="-15" dirty="0">
                <a:solidFill>
                  <a:srgbClr val="33CC33"/>
                </a:solidFill>
                <a:latin typeface="Arial MT"/>
                <a:cs typeface="Arial MT"/>
              </a:rPr>
              <a:t> </a:t>
            </a:r>
            <a:r>
              <a:rPr sz="2400" dirty="0">
                <a:solidFill>
                  <a:srgbClr val="33CC33"/>
                </a:solidFill>
                <a:latin typeface="Arial MT"/>
                <a:cs typeface="Arial MT"/>
              </a:rPr>
              <a:t>momentum</a:t>
            </a:r>
            <a:r>
              <a:rPr sz="2400" spc="-40" dirty="0">
                <a:solidFill>
                  <a:srgbClr val="33CC33"/>
                </a:solidFill>
                <a:latin typeface="Arial MT"/>
                <a:cs typeface="Arial MT"/>
              </a:rPr>
              <a:t> </a:t>
            </a:r>
            <a:r>
              <a:rPr sz="2400" b="1" dirty="0">
                <a:solidFill>
                  <a:srgbClr val="33CC33"/>
                </a:solidFill>
                <a:latin typeface="Arial"/>
                <a:cs typeface="Arial"/>
              </a:rPr>
              <a:t>L</a:t>
            </a:r>
            <a:r>
              <a:rPr sz="2400" b="1" spc="-50" dirty="0">
                <a:solidFill>
                  <a:srgbClr val="33CC33"/>
                </a:solidFill>
                <a:latin typeface="Arial"/>
                <a:cs typeface="Arial"/>
              </a:rPr>
              <a:t> </a:t>
            </a:r>
            <a:r>
              <a:rPr sz="2400" dirty="0">
                <a:solidFill>
                  <a:srgbClr val="242424"/>
                </a:solidFill>
                <a:latin typeface="Arial MT"/>
                <a:cs typeface="Arial MT"/>
              </a:rPr>
              <a:t>in</a:t>
            </a:r>
            <a:r>
              <a:rPr sz="2400" spc="-50" dirty="0">
                <a:solidFill>
                  <a:srgbClr val="242424"/>
                </a:solidFill>
                <a:latin typeface="Arial MT"/>
                <a:cs typeface="Arial MT"/>
              </a:rPr>
              <a:t> </a:t>
            </a:r>
            <a:r>
              <a:rPr sz="2400" dirty="0">
                <a:solidFill>
                  <a:srgbClr val="242424"/>
                </a:solidFill>
                <a:latin typeface="Arial MT"/>
                <a:cs typeface="Arial MT"/>
              </a:rPr>
              <a:t>a</a:t>
            </a:r>
            <a:r>
              <a:rPr sz="2400" spc="-35" dirty="0">
                <a:solidFill>
                  <a:srgbClr val="242424"/>
                </a:solidFill>
                <a:latin typeface="Arial MT"/>
                <a:cs typeface="Arial MT"/>
              </a:rPr>
              <a:t> </a:t>
            </a:r>
            <a:r>
              <a:rPr sz="2400" dirty="0">
                <a:solidFill>
                  <a:srgbClr val="242424"/>
                </a:solidFill>
                <a:latin typeface="Arial MT"/>
                <a:cs typeface="Arial MT"/>
              </a:rPr>
              <a:t>system</a:t>
            </a:r>
            <a:r>
              <a:rPr sz="2400" spc="-40" dirty="0">
                <a:solidFill>
                  <a:srgbClr val="242424"/>
                </a:solidFill>
                <a:latin typeface="Arial MT"/>
                <a:cs typeface="Arial MT"/>
              </a:rPr>
              <a:t> </a:t>
            </a:r>
            <a:r>
              <a:rPr sz="2400" dirty="0">
                <a:solidFill>
                  <a:srgbClr val="242424"/>
                </a:solidFill>
                <a:latin typeface="Arial MT"/>
                <a:cs typeface="Arial MT"/>
              </a:rPr>
              <a:t>which</a:t>
            </a:r>
            <a:r>
              <a:rPr sz="2400" spc="-35" dirty="0">
                <a:solidFill>
                  <a:srgbClr val="242424"/>
                </a:solidFill>
                <a:latin typeface="Arial MT"/>
                <a:cs typeface="Arial MT"/>
              </a:rPr>
              <a:t> </a:t>
            </a:r>
            <a:r>
              <a:rPr sz="2400" dirty="0">
                <a:solidFill>
                  <a:srgbClr val="242424"/>
                </a:solidFill>
                <a:latin typeface="Arial MT"/>
                <a:cs typeface="Arial MT"/>
              </a:rPr>
              <a:t>has</a:t>
            </a:r>
            <a:r>
              <a:rPr sz="2400" spc="-35" dirty="0">
                <a:solidFill>
                  <a:srgbClr val="242424"/>
                </a:solidFill>
                <a:latin typeface="Arial MT"/>
                <a:cs typeface="Arial MT"/>
              </a:rPr>
              <a:t> </a:t>
            </a:r>
            <a:r>
              <a:rPr sz="2400" spc="-10" dirty="0">
                <a:solidFill>
                  <a:srgbClr val="242424"/>
                </a:solidFill>
                <a:latin typeface="Arial MT"/>
                <a:cs typeface="Arial MT"/>
              </a:rPr>
              <a:t>rotation </a:t>
            </a:r>
            <a:r>
              <a:rPr sz="2400" dirty="0">
                <a:solidFill>
                  <a:srgbClr val="242424"/>
                </a:solidFill>
                <a:latin typeface="Arial MT"/>
                <a:cs typeface="Arial MT"/>
              </a:rPr>
              <a:t>constrained</a:t>
            </a:r>
            <a:r>
              <a:rPr sz="2400" spc="-55" dirty="0">
                <a:solidFill>
                  <a:srgbClr val="242424"/>
                </a:solidFill>
                <a:latin typeface="Arial MT"/>
                <a:cs typeface="Arial MT"/>
              </a:rPr>
              <a:t> </a:t>
            </a:r>
            <a:r>
              <a:rPr sz="2400" dirty="0">
                <a:solidFill>
                  <a:srgbClr val="242424"/>
                </a:solidFill>
                <a:latin typeface="Arial MT"/>
                <a:cs typeface="Arial MT"/>
              </a:rPr>
              <a:t>in</a:t>
            </a:r>
            <a:r>
              <a:rPr sz="2400" spc="-85" dirty="0">
                <a:solidFill>
                  <a:srgbClr val="242424"/>
                </a:solidFill>
                <a:latin typeface="Arial MT"/>
                <a:cs typeface="Arial MT"/>
              </a:rPr>
              <a:t> </a:t>
            </a:r>
            <a:r>
              <a:rPr sz="2400" dirty="0">
                <a:solidFill>
                  <a:srgbClr val="242424"/>
                </a:solidFill>
                <a:latin typeface="Arial MT"/>
                <a:cs typeface="Arial MT"/>
              </a:rPr>
              <a:t>one</a:t>
            </a:r>
            <a:r>
              <a:rPr sz="2400" spc="-60" dirty="0">
                <a:solidFill>
                  <a:srgbClr val="242424"/>
                </a:solidFill>
                <a:latin typeface="Arial MT"/>
                <a:cs typeface="Arial MT"/>
              </a:rPr>
              <a:t> </a:t>
            </a:r>
            <a:r>
              <a:rPr sz="2400" dirty="0">
                <a:solidFill>
                  <a:srgbClr val="242424"/>
                </a:solidFill>
                <a:latin typeface="Arial MT"/>
                <a:cs typeface="Arial MT"/>
              </a:rPr>
              <a:t>plane</a:t>
            </a:r>
            <a:r>
              <a:rPr sz="2400" spc="-55" dirty="0">
                <a:solidFill>
                  <a:srgbClr val="242424"/>
                </a:solidFill>
                <a:latin typeface="Arial MT"/>
                <a:cs typeface="Arial MT"/>
              </a:rPr>
              <a:t> </a:t>
            </a:r>
            <a:r>
              <a:rPr sz="2400" dirty="0">
                <a:solidFill>
                  <a:srgbClr val="242424"/>
                </a:solidFill>
                <a:latin typeface="Arial MT"/>
                <a:cs typeface="Arial MT"/>
              </a:rPr>
              <a:t>only</a:t>
            </a:r>
            <a:r>
              <a:rPr sz="2400" spc="-75" dirty="0">
                <a:solidFill>
                  <a:srgbClr val="242424"/>
                </a:solidFill>
                <a:latin typeface="Arial MT"/>
                <a:cs typeface="Arial MT"/>
              </a:rPr>
              <a:t> </a:t>
            </a:r>
            <a:r>
              <a:rPr sz="2400" dirty="0">
                <a:solidFill>
                  <a:srgbClr val="242424"/>
                </a:solidFill>
                <a:latin typeface="Arial MT"/>
                <a:cs typeface="Arial MT"/>
              </a:rPr>
              <a:t>(forces</a:t>
            </a:r>
            <a:r>
              <a:rPr sz="2400" spc="-70" dirty="0">
                <a:solidFill>
                  <a:srgbClr val="242424"/>
                </a:solidFill>
                <a:latin typeface="Arial MT"/>
                <a:cs typeface="Arial MT"/>
              </a:rPr>
              <a:t> </a:t>
            </a:r>
            <a:r>
              <a:rPr sz="2400" dirty="0">
                <a:solidFill>
                  <a:srgbClr val="242424"/>
                </a:solidFill>
                <a:latin typeface="Arial MT"/>
                <a:cs typeface="Arial MT"/>
              </a:rPr>
              <a:t>and</a:t>
            </a:r>
            <a:r>
              <a:rPr sz="2400" spc="-75" dirty="0">
                <a:solidFill>
                  <a:srgbClr val="242424"/>
                </a:solidFill>
                <a:latin typeface="Arial MT"/>
                <a:cs typeface="Arial MT"/>
              </a:rPr>
              <a:t> </a:t>
            </a:r>
            <a:r>
              <a:rPr sz="2400" dirty="0">
                <a:solidFill>
                  <a:srgbClr val="242424"/>
                </a:solidFill>
                <a:latin typeface="Arial MT"/>
                <a:cs typeface="Arial MT"/>
              </a:rPr>
              <a:t>moments</a:t>
            </a:r>
            <a:r>
              <a:rPr sz="2400" spc="-55" dirty="0">
                <a:solidFill>
                  <a:srgbClr val="242424"/>
                </a:solidFill>
                <a:latin typeface="Arial MT"/>
                <a:cs typeface="Arial MT"/>
              </a:rPr>
              <a:t> </a:t>
            </a:r>
            <a:r>
              <a:rPr sz="2400" dirty="0">
                <a:latin typeface="Arial MT"/>
                <a:cs typeface="Arial MT"/>
              </a:rPr>
              <a:t>due</a:t>
            </a:r>
            <a:r>
              <a:rPr sz="2400" spc="-75" dirty="0">
                <a:latin typeface="Arial MT"/>
                <a:cs typeface="Arial MT"/>
              </a:rPr>
              <a:t> </a:t>
            </a:r>
            <a:r>
              <a:rPr sz="2400" spc="-25" dirty="0">
                <a:latin typeface="Arial MT"/>
                <a:cs typeface="Arial MT"/>
              </a:rPr>
              <a:t>to </a:t>
            </a:r>
            <a:r>
              <a:rPr sz="2400" dirty="0">
                <a:latin typeface="Arial MT"/>
                <a:cs typeface="Arial MT"/>
              </a:rPr>
              <a:t>gravity</a:t>
            </a:r>
            <a:r>
              <a:rPr sz="2400" spc="-55" dirty="0">
                <a:latin typeface="Arial MT"/>
                <a:cs typeface="Arial MT"/>
              </a:rPr>
              <a:t> </a:t>
            </a:r>
            <a:r>
              <a:rPr sz="2400" dirty="0">
                <a:latin typeface="Arial MT"/>
                <a:cs typeface="Arial MT"/>
              </a:rPr>
              <a:t>and</a:t>
            </a:r>
            <a:r>
              <a:rPr sz="2400" spc="-60" dirty="0">
                <a:latin typeface="Arial MT"/>
                <a:cs typeface="Arial MT"/>
              </a:rPr>
              <a:t> </a:t>
            </a:r>
            <a:r>
              <a:rPr sz="2400" dirty="0">
                <a:latin typeface="Arial MT"/>
                <a:cs typeface="Arial MT"/>
              </a:rPr>
              <a:t>friction</a:t>
            </a:r>
            <a:r>
              <a:rPr sz="2400" spc="-55" dirty="0">
                <a:latin typeface="Arial MT"/>
                <a:cs typeface="Arial MT"/>
              </a:rPr>
              <a:t> </a:t>
            </a:r>
            <a:r>
              <a:rPr sz="2400" dirty="0">
                <a:latin typeface="Arial MT"/>
                <a:cs typeface="Arial MT"/>
              </a:rPr>
              <a:t>not</a:t>
            </a:r>
            <a:r>
              <a:rPr sz="2400" spc="-55" dirty="0">
                <a:latin typeface="Arial MT"/>
                <a:cs typeface="Arial MT"/>
              </a:rPr>
              <a:t> </a:t>
            </a:r>
            <a:r>
              <a:rPr sz="2400" spc="-10" dirty="0">
                <a:solidFill>
                  <a:srgbClr val="242424"/>
                </a:solidFill>
                <a:latin typeface="Arial MT"/>
                <a:cs typeface="Arial MT"/>
              </a:rPr>
              <a:t>considered)</a:t>
            </a:r>
            <a:endParaRPr sz="2400" dirty="0">
              <a:latin typeface="Arial MT"/>
              <a:cs typeface="Arial MT"/>
            </a:endParaRPr>
          </a:p>
        </p:txBody>
      </p:sp>
      <p:sp>
        <p:nvSpPr>
          <p:cNvPr id="7" name="object 7"/>
          <p:cNvSpPr/>
          <p:nvPr/>
        </p:nvSpPr>
        <p:spPr>
          <a:xfrm>
            <a:off x="4168141" y="3168626"/>
            <a:ext cx="934085" cy="0"/>
          </a:xfrm>
          <a:custGeom>
            <a:avLst/>
            <a:gdLst/>
            <a:ahLst/>
            <a:cxnLst/>
            <a:rect l="l" t="t" r="r" b="b"/>
            <a:pathLst>
              <a:path w="934085">
                <a:moveTo>
                  <a:pt x="0" y="0"/>
                </a:moveTo>
                <a:lnTo>
                  <a:pt x="934084" y="0"/>
                </a:lnTo>
              </a:path>
            </a:pathLst>
          </a:custGeom>
          <a:ln w="63500">
            <a:solidFill>
              <a:srgbClr val="000000"/>
            </a:solidFill>
          </a:ln>
        </p:spPr>
        <p:txBody>
          <a:bodyPr wrap="square" lIns="0" tIns="0" rIns="0" bIns="0" rtlCol="0"/>
          <a:lstStyle/>
          <a:p>
            <a:endParaRPr/>
          </a:p>
        </p:txBody>
      </p:sp>
      <p:pic>
        <p:nvPicPr>
          <p:cNvPr id="8" name="object 8"/>
          <p:cNvPicPr/>
          <p:nvPr/>
        </p:nvPicPr>
        <p:blipFill>
          <a:blip r:embed="rId5" cstate="print"/>
          <a:stretch>
            <a:fillRect/>
          </a:stretch>
        </p:blipFill>
        <p:spPr>
          <a:xfrm>
            <a:off x="5246049" y="3012682"/>
            <a:ext cx="558184" cy="286439"/>
          </a:xfrm>
          <a:prstGeom prst="rect">
            <a:avLst/>
          </a:prstGeom>
        </p:spPr>
      </p:pic>
      <p:pic>
        <p:nvPicPr>
          <p:cNvPr id="9" name="object 9"/>
          <p:cNvPicPr/>
          <p:nvPr/>
        </p:nvPicPr>
        <p:blipFill>
          <a:blip r:embed="rId6" cstate="print"/>
          <a:stretch>
            <a:fillRect/>
          </a:stretch>
        </p:blipFill>
        <p:spPr>
          <a:xfrm>
            <a:off x="5867547" y="2652923"/>
            <a:ext cx="874278" cy="943293"/>
          </a:xfrm>
          <a:prstGeom prst="rect">
            <a:avLst/>
          </a:prstGeom>
        </p:spPr>
      </p:pic>
      <p:pic>
        <p:nvPicPr>
          <p:cNvPr id="10" name="object 10"/>
          <p:cNvPicPr/>
          <p:nvPr/>
        </p:nvPicPr>
        <p:blipFill>
          <a:blip r:embed="rId7" cstate="print"/>
          <a:stretch>
            <a:fillRect/>
          </a:stretch>
        </p:blipFill>
        <p:spPr>
          <a:xfrm>
            <a:off x="191008" y="125453"/>
            <a:ext cx="2046732" cy="204673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3086735">
              <a:spcBef>
                <a:spcPts val="95"/>
              </a:spcBef>
            </a:pPr>
            <a:r>
              <a:rPr spc="-10" dirty="0"/>
              <a:t>Electric</a:t>
            </a:r>
          </a:p>
        </p:txBody>
      </p:sp>
      <p:pic>
        <p:nvPicPr>
          <p:cNvPr id="4" name="object 4">
            <a:hlinkClick r:id="rId3"/>
          </p:cNvPr>
          <p:cNvPicPr/>
          <p:nvPr/>
        </p:nvPicPr>
        <p:blipFill>
          <a:blip r:embed="rId4" cstate="print"/>
          <a:stretch>
            <a:fillRect/>
          </a:stretch>
        </p:blipFill>
        <p:spPr>
          <a:xfrm>
            <a:off x="3622161" y="1515521"/>
            <a:ext cx="5412978" cy="45975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905760">
              <a:spcBef>
                <a:spcPts val="95"/>
              </a:spcBef>
            </a:pPr>
            <a:r>
              <a:rPr spc="-10" dirty="0"/>
              <a:t>Magnetic</a:t>
            </a:r>
          </a:p>
        </p:txBody>
      </p:sp>
      <p:pic>
        <p:nvPicPr>
          <p:cNvPr id="4" name="object 4">
            <a:hlinkClick r:id="rId3"/>
          </p:cNvPr>
          <p:cNvPicPr/>
          <p:nvPr/>
        </p:nvPicPr>
        <p:blipFill>
          <a:blip r:embed="rId4" cstate="print"/>
          <a:stretch>
            <a:fillRect/>
          </a:stretch>
        </p:blipFill>
        <p:spPr>
          <a:xfrm>
            <a:off x="747801" y="875233"/>
            <a:ext cx="7820025" cy="586181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240915">
              <a:spcBef>
                <a:spcPts val="95"/>
              </a:spcBef>
            </a:pPr>
            <a:r>
              <a:rPr dirty="0"/>
              <a:t>Magnetic</a:t>
            </a:r>
            <a:r>
              <a:rPr spc="-170" dirty="0"/>
              <a:t> </a:t>
            </a:r>
            <a:r>
              <a:rPr spc="-10" dirty="0"/>
              <a:t>Field</a:t>
            </a:r>
          </a:p>
        </p:txBody>
      </p:sp>
      <p:grpSp>
        <p:nvGrpSpPr>
          <p:cNvPr id="4" name="object 4"/>
          <p:cNvGrpSpPr/>
          <p:nvPr/>
        </p:nvGrpSpPr>
        <p:grpSpPr>
          <a:xfrm>
            <a:off x="228600" y="1168969"/>
            <a:ext cx="7479665" cy="5459095"/>
            <a:chOff x="462114" y="1256790"/>
            <a:chExt cx="7479665" cy="5459095"/>
          </a:xfrm>
        </p:grpSpPr>
        <p:pic>
          <p:nvPicPr>
            <p:cNvPr id="5" name="object 5"/>
            <p:cNvPicPr/>
            <p:nvPr/>
          </p:nvPicPr>
          <p:blipFill>
            <a:blip r:embed="rId3" cstate="print"/>
            <a:stretch>
              <a:fillRect/>
            </a:stretch>
          </p:blipFill>
          <p:spPr>
            <a:xfrm>
              <a:off x="744461" y="1256790"/>
              <a:ext cx="7197313" cy="5215453"/>
            </a:xfrm>
            <a:prstGeom prst="rect">
              <a:avLst/>
            </a:prstGeom>
          </p:spPr>
        </p:pic>
        <p:sp>
          <p:nvSpPr>
            <p:cNvPr id="6" name="object 6"/>
            <p:cNvSpPr/>
            <p:nvPr/>
          </p:nvSpPr>
          <p:spPr>
            <a:xfrm>
              <a:off x="462114" y="6351638"/>
              <a:ext cx="727710" cy="363855"/>
            </a:xfrm>
            <a:custGeom>
              <a:avLst/>
              <a:gdLst/>
              <a:ahLst/>
              <a:cxnLst/>
              <a:rect l="l" t="t" r="r" b="b"/>
              <a:pathLst>
                <a:path w="727710" h="363854">
                  <a:moveTo>
                    <a:pt x="727582" y="0"/>
                  </a:moveTo>
                  <a:lnTo>
                    <a:pt x="0" y="0"/>
                  </a:lnTo>
                  <a:lnTo>
                    <a:pt x="0" y="363791"/>
                  </a:lnTo>
                  <a:lnTo>
                    <a:pt x="727582" y="363791"/>
                  </a:lnTo>
                  <a:lnTo>
                    <a:pt x="727582"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3391535">
              <a:spcBef>
                <a:spcPts val="95"/>
              </a:spcBef>
            </a:pPr>
            <a:r>
              <a:rPr spc="-10" dirty="0"/>
              <a:t>E-</a:t>
            </a:r>
            <a:r>
              <a:rPr spc="-25" dirty="0"/>
              <a:t>&gt;M</a:t>
            </a:r>
          </a:p>
        </p:txBody>
      </p:sp>
      <p:grpSp>
        <p:nvGrpSpPr>
          <p:cNvPr id="4" name="object 4"/>
          <p:cNvGrpSpPr/>
          <p:nvPr/>
        </p:nvGrpSpPr>
        <p:grpSpPr>
          <a:xfrm>
            <a:off x="228600" y="965632"/>
            <a:ext cx="7753350" cy="5652135"/>
            <a:chOff x="462114" y="1206118"/>
            <a:chExt cx="7753350" cy="5652135"/>
          </a:xfrm>
        </p:grpSpPr>
        <p:pic>
          <p:nvPicPr>
            <p:cNvPr id="5" name="object 5"/>
            <p:cNvPicPr/>
            <p:nvPr/>
          </p:nvPicPr>
          <p:blipFill>
            <a:blip r:embed="rId3" cstate="print"/>
            <a:stretch>
              <a:fillRect/>
            </a:stretch>
          </p:blipFill>
          <p:spPr>
            <a:xfrm>
              <a:off x="1143012" y="1206118"/>
              <a:ext cx="7072376" cy="5651881"/>
            </a:xfrm>
            <a:prstGeom prst="rect">
              <a:avLst/>
            </a:prstGeom>
          </p:spPr>
        </p:pic>
        <p:sp>
          <p:nvSpPr>
            <p:cNvPr id="6" name="object 6"/>
            <p:cNvSpPr/>
            <p:nvPr/>
          </p:nvSpPr>
          <p:spPr>
            <a:xfrm>
              <a:off x="462114" y="6351638"/>
              <a:ext cx="4631055" cy="506730"/>
            </a:xfrm>
            <a:custGeom>
              <a:avLst/>
              <a:gdLst/>
              <a:ahLst/>
              <a:cxnLst/>
              <a:rect l="l" t="t" r="r" b="b"/>
              <a:pathLst>
                <a:path w="4631055" h="506729">
                  <a:moveTo>
                    <a:pt x="4631055" y="0"/>
                  </a:moveTo>
                  <a:lnTo>
                    <a:pt x="0" y="0"/>
                  </a:lnTo>
                  <a:lnTo>
                    <a:pt x="0" y="506361"/>
                  </a:lnTo>
                  <a:lnTo>
                    <a:pt x="4631055" y="506361"/>
                  </a:lnTo>
                  <a:lnTo>
                    <a:pt x="4631055"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3391535">
              <a:spcBef>
                <a:spcPts val="95"/>
              </a:spcBef>
            </a:pPr>
            <a:r>
              <a:rPr spc="-35" dirty="0"/>
              <a:t>M-</a:t>
            </a:r>
            <a:r>
              <a:rPr spc="-25" dirty="0"/>
              <a:t>&gt;E</a:t>
            </a:r>
          </a:p>
        </p:txBody>
      </p:sp>
      <p:grpSp>
        <p:nvGrpSpPr>
          <p:cNvPr id="4" name="object 4"/>
          <p:cNvGrpSpPr/>
          <p:nvPr/>
        </p:nvGrpSpPr>
        <p:grpSpPr>
          <a:xfrm>
            <a:off x="457200" y="1447800"/>
            <a:ext cx="8451850" cy="4337050"/>
            <a:chOff x="428599" y="1469009"/>
            <a:chExt cx="8451850" cy="4337050"/>
          </a:xfrm>
        </p:grpSpPr>
        <p:pic>
          <p:nvPicPr>
            <p:cNvPr id="5" name="object 5">
              <a:hlinkClick r:id="rId3"/>
            </p:cNvPr>
            <p:cNvPicPr/>
            <p:nvPr/>
          </p:nvPicPr>
          <p:blipFill>
            <a:blip r:embed="rId4" cstate="print"/>
            <a:stretch>
              <a:fillRect/>
            </a:stretch>
          </p:blipFill>
          <p:spPr>
            <a:xfrm>
              <a:off x="428599" y="1469009"/>
              <a:ext cx="8451850" cy="4205757"/>
            </a:xfrm>
            <a:prstGeom prst="rect">
              <a:avLst/>
            </a:prstGeom>
          </p:spPr>
        </p:pic>
        <p:sp>
          <p:nvSpPr>
            <p:cNvPr id="6" name="object 6"/>
            <p:cNvSpPr/>
            <p:nvPr/>
          </p:nvSpPr>
          <p:spPr>
            <a:xfrm>
              <a:off x="752170" y="5299583"/>
              <a:ext cx="7841615" cy="506730"/>
            </a:xfrm>
            <a:custGeom>
              <a:avLst/>
              <a:gdLst/>
              <a:ahLst/>
              <a:cxnLst/>
              <a:rect l="l" t="t" r="r" b="b"/>
              <a:pathLst>
                <a:path w="7841615" h="506729">
                  <a:moveTo>
                    <a:pt x="7841233" y="0"/>
                  </a:moveTo>
                  <a:lnTo>
                    <a:pt x="0" y="0"/>
                  </a:lnTo>
                  <a:lnTo>
                    <a:pt x="0" y="506361"/>
                  </a:lnTo>
                  <a:lnTo>
                    <a:pt x="7841233" y="506361"/>
                  </a:lnTo>
                  <a:lnTo>
                    <a:pt x="7841233"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35011" y="0"/>
            <a:ext cx="8651789" cy="6400800"/>
            <a:chOff x="0" y="0"/>
            <a:chExt cx="9144000" cy="6858000"/>
          </a:xfrm>
        </p:grpSpPr>
        <p:pic>
          <p:nvPicPr>
            <p:cNvPr id="3" name="object 3"/>
            <p:cNvPicPr/>
            <p:nvPr/>
          </p:nvPicPr>
          <p:blipFill>
            <a:blip r:embed="rId3" cstate="print"/>
            <a:stretch>
              <a:fillRect/>
            </a:stretch>
          </p:blipFill>
          <p:spPr>
            <a:xfrm>
              <a:off x="0" y="0"/>
              <a:ext cx="9144000" cy="6857998"/>
            </a:xfrm>
            <a:prstGeom prst="rect">
              <a:avLst/>
            </a:prstGeom>
          </p:spPr>
        </p:pic>
        <p:pic>
          <p:nvPicPr>
            <p:cNvPr id="4" name="object 4"/>
            <p:cNvPicPr/>
            <p:nvPr/>
          </p:nvPicPr>
          <p:blipFill>
            <a:blip r:embed="rId4" cstate="print"/>
            <a:stretch>
              <a:fillRect/>
            </a:stretch>
          </p:blipFill>
          <p:spPr>
            <a:xfrm>
              <a:off x="1307719" y="2791332"/>
              <a:ext cx="2587752" cy="2587752"/>
            </a:xfrm>
            <a:prstGeom prst="rect">
              <a:avLst/>
            </a:prstGeom>
          </p:spPr>
        </p:pic>
        <p:pic>
          <p:nvPicPr>
            <p:cNvPr id="5" name="object 5"/>
            <p:cNvPicPr/>
            <p:nvPr/>
          </p:nvPicPr>
          <p:blipFill>
            <a:blip r:embed="rId5" cstate="print"/>
            <a:stretch>
              <a:fillRect/>
            </a:stretch>
          </p:blipFill>
          <p:spPr>
            <a:xfrm>
              <a:off x="0" y="5379083"/>
              <a:ext cx="5822442" cy="1478915"/>
            </a:xfrm>
            <a:prstGeom prst="rect">
              <a:avLst/>
            </a:prstGeom>
          </p:spPr>
        </p:pic>
        <p:pic>
          <p:nvPicPr>
            <p:cNvPr id="6" name="object 6"/>
            <p:cNvPicPr/>
            <p:nvPr/>
          </p:nvPicPr>
          <p:blipFill>
            <a:blip r:embed="rId6" cstate="print"/>
            <a:stretch>
              <a:fillRect/>
            </a:stretch>
          </p:blipFill>
          <p:spPr>
            <a:xfrm>
              <a:off x="5822441" y="5906882"/>
              <a:ext cx="3321558" cy="951115"/>
            </a:xfrm>
            <a:prstGeom prst="rect">
              <a:avLst/>
            </a:prstGeom>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326640">
              <a:spcBef>
                <a:spcPts val="95"/>
              </a:spcBef>
            </a:pPr>
            <a:r>
              <a:rPr dirty="0"/>
              <a:t>Lorentz</a:t>
            </a:r>
            <a:r>
              <a:rPr spc="-100" dirty="0"/>
              <a:t> </a:t>
            </a:r>
            <a:r>
              <a:rPr spc="-20" dirty="0"/>
              <a:t>Force</a:t>
            </a:r>
          </a:p>
        </p:txBody>
      </p:sp>
      <p:pic>
        <p:nvPicPr>
          <p:cNvPr id="4" name="object 4"/>
          <p:cNvPicPr/>
          <p:nvPr/>
        </p:nvPicPr>
        <p:blipFill>
          <a:blip r:embed="rId3" cstate="print"/>
          <a:stretch>
            <a:fillRect/>
          </a:stretch>
        </p:blipFill>
        <p:spPr>
          <a:xfrm>
            <a:off x="2514600" y="1371600"/>
            <a:ext cx="3381375" cy="1047750"/>
          </a:xfrm>
          <a:prstGeom prst="rect">
            <a:avLst/>
          </a:prstGeom>
        </p:spPr>
      </p:pic>
      <p:pic>
        <p:nvPicPr>
          <p:cNvPr id="5" name="object 5"/>
          <p:cNvPicPr/>
          <p:nvPr/>
        </p:nvPicPr>
        <p:blipFill>
          <a:blip r:embed="rId4" cstate="print"/>
          <a:stretch>
            <a:fillRect/>
          </a:stretch>
        </p:blipFill>
        <p:spPr>
          <a:xfrm>
            <a:off x="594036" y="2827740"/>
            <a:ext cx="7136387" cy="34215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509520">
              <a:spcBef>
                <a:spcPts val="95"/>
              </a:spcBef>
            </a:pPr>
            <a:r>
              <a:rPr dirty="0"/>
              <a:t>MRI</a:t>
            </a:r>
            <a:r>
              <a:rPr spc="-70" dirty="0"/>
              <a:t> </a:t>
            </a:r>
            <a:r>
              <a:rPr spc="-10" dirty="0"/>
              <a:t>Physics</a:t>
            </a:r>
          </a:p>
        </p:txBody>
      </p:sp>
      <p:sp>
        <p:nvSpPr>
          <p:cNvPr id="4" name="object 4"/>
          <p:cNvSpPr txBox="1"/>
          <p:nvPr/>
        </p:nvSpPr>
        <p:spPr>
          <a:xfrm>
            <a:off x="718969" y="1066800"/>
            <a:ext cx="7368540" cy="5147310"/>
          </a:xfrm>
          <a:prstGeom prst="rect">
            <a:avLst/>
          </a:prstGeom>
        </p:spPr>
        <p:txBody>
          <a:bodyPr vert="horz" wrap="square" lIns="0" tIns="12065" rIns="0" bIns="0" rtlCol="0">
            <a:spAutoFit/>
          </a:bodyPr>
          <a:lstStyle/>
          <a:p>
            <a:pPr marL="354965" indent="-342265">
              <a:spcBef>
                <a:spcPts val="95"/>
              </a:spcBef>
              <a:buFont typeface="Arial MT"/>
              <a:buChar char="•"/>
              <a:tabLst>
                <a:tab pos="354965" algn="l"/>
              </a:tabLst>
            </a:pPr>
            <a:r>
              <a:rPr sz="2800" b="1" dirty="0">
                <a:latin typeface="Arial"/>
                <a:cs typeface="Arial"/>
              </a:rPr>
              <a:t>Preview</a:t>
            </a:r>
            <a:r>
              <a:rPr sz="2800" b="1" spc="-70" dirty="0">
                <a:latin typeface="Arial"/>
                <a:cs typeface="Arial"/>
              </a:rPr>
              <a:t> </a:t>
            </a:r>
            <a:r>
              <a:rPr sz="2800" b="1" dirty="0">
                <a:latin typeface="Arial"/>
                <a:cs typeface="Arial"/>
              </a:rPr>
              <a:t>&amp;</a:t>
            </a:r>
            <a:r>
              <a:rPr sz="2800" b="1" spc="-65" dirty="0">
                <a:latin typeface="Arial"/>
                <a:cs typeface="Arial"/>
              </a:rPr>
              <a:t> </a:t>
            </a:r>
            <a:r>
              <a:rPr sz="2800" b="1" spc="-10" dirty="0">
                <a:latin typeface="Arial"/>
                <a:cs typeface="Arial"/>
              </a:rPr>
              <a:t>Review</a:t>
            </a:r>
            <a:endParaRPr sz="2800" dirty="0">
              <a:latin typeface="Arial"/>
              <a:cs typeface="Arial"/>
            </a:endParaRPr>
          </a:p>
          <a:p>
            <a:pPr marL="354965" indent="-342265">
              <a:buFont typeface="Arial MT"/>
              <a:buChar char="•"/>
              <a:tabLst>
                <a:tab pos="354965" algn="l"/>
              </a:tabLst>
            </a:pPr>
            <a:r>
              <a:rPr sz="2800" b="1" dirty="0">
                <a:solidFill>
                  <a:srgbClr val="FF0000"/>
                </a:solidFill>
                <a:latin typeface="Arial"/>
                <a:cs typeface="Arial"/>
              </a:rPr>
              <a:t>Physical</a:t>
            </a:r>
            <a:r>
              <a:rPr sz="2800" b="1" spc="-110" dirty="0">
                <a:solidFill>
                  <a:srgbClr val="FF0000"/>
                </a:solidFill>
                <a:latin typeface="Arial"/>
                <a:cs typeface="Arial"/>
              </a:rPr>
              <a:t> </a:t>
            </a:r>
            <a:r>
              <a:rPr sz="2800" b="1" spc="-10" dirty="0">
                <a:solidFill>
                  <a:srgbClr val="FF0000"/>
                </a:solidFill>
                <a:latin typeface="Arial"/>
                <a:cs typeface="Arial"/>
              </a:rPr>
              <a:t>Foundation</a:t>
            </a:r>
            <a:endParaRPr sz="2800" dirty="0">
              <a:latin typeface="Arial"/>
              <a:cs typeface="Arial"/>
            </a:endParaRPr>
          </a:p>
          <a:p>
            <a:pPr marL="927100" marR="5080"/>
            <a:r>
              <a:rPr sz="2800" dirty="0">
                <a:solidFill>
                  <a:srgbClr val="FF0000"/>
                </a:solidFill>
                <a:latin typeface="Arial MT"/>
                <a:cs typeface="Arial MT"/>
              </a:rPr>
              <a:t>Magnetic</a:t>
            </a:r>
            <a:r>
              <a:rPr sz="2800" spc="-120" dirty="0">
                <a:solidFill>
                  <a:srgbClr val="FF0000"/>
                </a:solidFill>
                <a:latin typeface="Arial MT"/>
                <a:cs typeface="Arial MT"/>
              </a:rPr>
              <a:t> </a:t>
            </a:r>
            <a:r>
              <a:rPr sz="2800" dirty="0">
                <a:solidFill>
                  <a:srgbClr val="FF0000"/>
                </a:solidFill>
                <a:latin typeface="Arial MT"/>
                <a:cs typeface="Arial MT"/>
              </a:rPr>
              <a:t>Moment</a:t>
            </a:r>
            <a:r>
              <a:rPr sz="2800" spc="-105" dirty="0">
                <a:solidFill>
                  <a:srgbClr val="FF0000"/>
                </a:solidFill>
                <a:latin typeface="Arial MT"/>
                <a:cs typeface="Arial MT"/>
              </a:rPr>
              <a:t> </a:t>
            </a:r>
            <a:r>
              <a:rPr sz="2800" dirty="0">
                <a:solidFill>
                  <a:srgbClr val="FF0000"/>
                </a:solidFill>
                <a:latin typeface="Arial MT"/>
                <a:cs typeface="Arial MT"/>
              </a:rPr>
              <a:t>(Quantum</a:t>
            </a:r>
            <a:r>
              <a:rPr sz="2800" spc="-110" dirty="0">
                <a:solidFill>
                  <a:srgbClr val="FF0000"/>
                </a:solidFill>
                <a:latin typeface="Arial MT"/>
                <a:cs typeface="Arial MT"/>
              </a:rPr>
              <a:t> </a:t>
            </a:r>
            <a:r>
              <a:rPr sz="2800" spc="-10" dirty="0">
                <a:solidFill>
                  <a:srgbClr val="FF0000"/>
                </a:solidFill>
                <a:latin typeface="Arial MT"/>
                <a:cs typeface="Arial MT"/>
              </a:rPr>
              <a:t>Mechanics) </a:t>
            </a:r>
            <a:r>
              <a:rPr sz="2800" dirty="0">
                <a:solidFill>
                  <a:srgbClr val="FF0000"/>
                </a:solidFill>
                <a:latin typeface="Arial MT"/>
                <a:cs typeface="Arial MT"/>
              </a:rPr>
              <a:t>Magnetization</a:t>
            </a:r>
            <a:r>
              <a:rPr sz="2800" spc="-135" dirty="0">
                <a:solidFill>
                  <a:srgbClr val="FF0000"/>
                </a:solidFill>
                <a:latin typeface="Arial MT"/>
                <a:cs typeface="Arial MT"/>
              </a:rPr>
              <a:t> </a:t>
            </a:r>
            <a:r>
              <a:rPr sz="2800" dirty="0">
                <a:solidFill>
                  <a:srgbClr val="FF0000"/>
                </a:solidFill>
                <a:latin typeface="Arial MT"/>
                <a:cs typeface="Arial MT"/>
              </a:rPr>
              <a:t>(Classic</a:t>
            </a:r>
            <a:r>
              <a:rPr sz="2800" spc="-135" dirty="0">
                <a:solidFill>
                  <a:srgbClr val="FF0000"/>
                </a:solidFill>
                <a:latin typeface="Arial MT"/>
                <a:cs typeface="Arial MT"/>
              </a:rPr>
              <a:t> </a:t>
            </a:r>
            <a:r>
              <a:rPr sz="2800" spc="-10" dirty="0">
                <a:solidFill>
                  <a:srgbClr val="FF0000"/>
                </a:solidFill>
                <a:latin typeface="Arial MT"/>
                <a:cs typeface="Arial MT"/>
              </a:rPr>
              <a:t>Model) Precession</a:t>
            </a:r>
            <a:endParaRPr sz="2800" dirty="0">
              <a:latin typeface="Arial MT"/>
              <a:cs typeface="Arial MT"/>
            </a:endParaRPr>
          </a:p>
          <a:p>
            <a:pPr marL="354965" indent="-342265">
              <a:spcBef>
                <a:spcPts val="5"/>
              </a:spcBef>
              <a:buFont typeface="Arial MT"/>
              <a:buChar char="•"/>
              <a:tabLst>
                <a:tab pos="354965" algn="l"/>
              </a:tabLst>
            </a:pPr>
            <a:r>
              <a:rPr sz="2800" b="1" dirty="0">
                <a:latin typeface="Arial"/>
                <a:cs typeface="Arial"/>
              </a:rPr>
              <a:t>Signal</a:t>
            </a:r>
            <a:r>
              <a:rPr sz="2800" b="1" spc="-85" dirty="0">
                <a:latin typeface="Arial"/>
                <a:cs typeface="Arial"/>
              </a:rPr>
              <a:t> </a:t>
            </a:r>
            <a:r>
              <a:rPr sz="2800" b="1" spc="-10" dirty="0">
                <a:latin typeface="Arial"/>
                <a:cs typeface="Arial"/>
              </a:rPr>
              <a:t>Generation</a:t>
            </a:r>
            <a:endParaRPr sz="2800" dirty="0">
              <a:latin typeface="Arial"/>
              <a:cs typeface="Arial"/>
            </a:endParaRPr>
          </a:p>
          <a:p>
            <a:pPr marL="927100" marR="511175"/>
            <a:r>
              <a:rPr sz="2800" dirty="0">
                <a:latin typeface="Arial MT"/>
                <a:cs typeface="Arial MT"/>
              </a:rPr>
              <a:t>RF</a:t>
            </a:r>
            <a:r>
              <a:rPr sz="2800" spc="-105" dirty="0">
                <a:latin typeface="Arial MT"/>
                <a:cs typeface="Arial MT"/>
              </a:rPr>
              <a:t> </a:t>
            </a:r>
            <a:r>
              <a:rPr sz="2800" dirty="0">
                <a:latin typeface="Arial MT"/>
                <a:cs typeface="Arial MT"/>
              </a:rPr>
              <a:t>Perturbation</a:t>
            </a:r>
            <a:r>
              <a:rPr sz="2800" spc="-75" dirty="0">
                <a:latin typeface="Arial MT"/>
                <a:cs typeface="Arial MT"/>
              </a:rPr>
              <a:t> </a:t>
            </a:r>
            <a:r>
              <a:rPr sz="2800" b="1" dirty="0">
                <a:latin typeface="Arial"/>
                <a:cs typeface="Arial"/>
              </a:rPr>
              <a:t>(</a:t>
            </a:r>
            <a:r>
              <a:rPr sz="2800" dirty="0">
                <a:latin typeface="Arial MT"/>
                <a:cs typeface="Arial MT"/>
              </a:rPr>
              <a:t>Rotating</a:t>
            </a:r>
            <a:r>
              <a:rPr sz="2800" spc="-105" dirty="0">
                <a:latin typeface="Arial MT"/>
                <a:cs typeface="Arial MT"/>
              </a:rPr>
              <a:t> </a:t>
            </a:r>
            <a:r>
              <a:rPr sz="2800" spc="-10" dirty="0">
                <a:latin typeface="Arial MT"/>
                <a:cs typeface="Arial MT"/>
              </a:rPr>
              <a:t>Frame) </a:t>
            </a:r>
            <a:r>
              <a:rPr sz="2800" dirty="0">
                <a:latin typeface="Arial MT"/>
                <a:cs typeface="Arial MT"/>
              </a:rPr>
              <a:t>Bloch</a:t>
            </a:r>
            <a:r>
              <a:rPr sz="2800" spc="-70" dirty="0">
                <a:latin typeface="Arial MT"/>
                <a:cs typeface="Arial MT"/>
              </a:rPr>
              <a:t> </a:t>
            </a:r>
            <a:r>
              <a:rPr sz="2800" dirty="0">
                <a:latin typeface="Arial MT"/>
                <a:cs typeface="Arial MT"/>
              </a:rPr>
              <a:t>Equation</a:t>
            </a:r>
            <a:r>
              <a:rPr sz="2800" spc="-60" dirty="0">
                <a:latin typeface="Arial MT"/>
                <a:cs typeface="Arial MT"/>
              </a:rPr>
              <a:t> </a:t>
            </a:r>
            <a:r>
              <a:rPr sz="2800" dirty="0">
                <a:latin typeface="Arial MT"/>
                <a:cs typeface="Arial MT"/>
              </a:rPr>
              <a:t>(Parameters</a:t>
            </a:r>
            <a:r>
              <a:rPr sz="2800" spc="-90" dirty="0">
                <a:latin typeface="Arial MT"/>
                <a:cs typeface="Arial MT"/>
              </a:rPr>
              <a:t> </a:t>
            </a:r>
            <a:r>
              <a:rPr sz="2800" dirty="0">
                <a:latin typeface="Arial MT"/>
                <a:cs typeface="Arial MT"/>
              </a:rPr>
              <a:t>T1</a:t>
            </a:r>
            <a:r>
              <a:rPr sz="2800" spc="-60" dirty="0">
                <a:latin typeface="Arial MT"/>
                <a:cs typeface="Arial MT"/>
              </a:rPr>
              <a:t> </a:t>
            </a:r>
            <a:r>
              <a:rPr sz="2800" dirty="0">
                <a:latin typeface="Arial MT"/>
                <a:cs typeface="Arial MT"/>
              </a:rPr>
              <a:t>&amp;</a:t>
            </a:r>
            <a:r>
              <a:rPr sz="2800" spc="-135" dirty="0">
                <a:latin typeface="Arial MT"/>
                <a:cs typeface="Arial MT"/>
              </a:rPr>
              <a:t> </a:t>
            </a:r>
            <a:r>
              <a:rPr sz="2800" spc="-25" dirty="0">
                <a:latin typeface="Arial MT"/>
                <a:cs typeface="Arial MT"/>
              </a:rPr>
              <a:t>T2) </a:t>
            </a:r>
            <a:r>
              <a:rPr sz="2800" dirty="0">
                <a:latin typeface="Arial MT"/>
                <a:cs typeface="Arial MT"/>
              </a:rPr>
              <a:t>FID</a:t>
            </a:r>
            <a:r>
              <a:rPr sz="2800" spc="-50" dirty="0">
                <a:latin typeface="Arial MT"/>
                <a:cs typeface="Arial MT"/>
              </a:rPr>
              <a:t> </a:t>
            </a:r>
            <a:r>
              <a:rPr sz="2800" spc="-10" dirty="0">
                <a:latin typeface="Arial MT"/>
                <a:cs typeface="Arial MT"/>
              </a:rPr>
              <a:t>Detection</a:t>
            </a:r>
            <a:endParaRPr sz="2800" dirty="0">
              <a:latin typeface="Arial MT"/>
              <a:cs typeface="Arial MT"/>
            </a:endParaRPr>
          </a:p>
          <a:p>
            <a:pPr marL="354965" indent="-342265">
              <a:buFont typeface="Arial MT"/>
              <a:buChar char="•"/>
              <a:tabLst>
                <a:tab pos="354965" algn="l"/>
              </a:tabLst>
            </a:pPr>
            <a:r>
              <a:rPr sz="2800" b="1" dirty="0">
                <a:latin typeface="Arial"/>
                <a:cs typeface="Arial"/>
              </a:rPr>
              <a:t>Signal</a:t>
            </a:r>
            <a:r>
              <a:rPr sz="2800" b="1" spc="-85" dirty="0">
                <a:latin typeface="Arial"/>
                <a:cs typeface="Arial"/>
              </a:rPr>
              <a:t> </a:t>
            </a:r>
            <a:r>
              <a:rPr sz="2800" b="1" spc="-10" dirty="0">
                <a:latin typeface="Arial"/>
                <a:cs typeface="Arial"/>
              </a:rPr>
              <a:t>Decay</a:t>
            </a:r>
            <a:endParaRPr sz="2800" dirty="0">
              <a:latin typeface="Arial"/>
              <a:cs typeface="Arial"/>
            </a:endParaRPr>
          </a:p>
          <a:p>
            <a:pPr marL="927100"/>
            <a:r>
              <a:rPr sz="2800" dirty="0">
                <a:latin typeface="Arial MT"/>
                <a:cs typeface="Arial MT"/>
              </a:rPr>
              <a:t>T1</a:t>
            </a:r>
            <a:r>
              <a:rPr sz="2800" spc="-30" dirty="0">
                <a:latin typeface="Arial MT"/>
                <a:cs typeface="Arial MT"/>
              </a:rPr>
              <a:t> </a:t>
            </a:r>
            <a:r>
              <a:rPr sz="2800" dirty="0">
                <a:latin typeface="Arial MT"/>
                <a:cs typeface="Arial MT"/>
              </a:rPr>
              <a:t>&amp;</a:t>
            </a:r>
            <a:r>
              <a:rPr sz="2800" spc="-70" dirty="0">
                <a:latin typeface="Arial MT"/>
                <a:cs typeface="Arial MT"/>
              </a:rPr>
              <a:t> </a:t>
            </a:r>
            <a:r>
              <a:rPr sz="2800" dirty="0">
                <a:latin typeface="Arial MT"/>
                <a:cs typeface="Arial MT"/>
              </a:rPr>
              <a:t>T2</a:t>
            </a:r>
            <a:r>
              <a:rPr sz="2800" spc="-15" dirty="0">
                <a:latin typeface="Arial MT"/>
                <a:cs typeface="Arial MT"/>
              </a:rPr>
              <a:t> </a:t>
            </a:r>
            <a:r>
              <a:rPr sz="2800" spc="-10" dirty="0">
                <a:latin typeface="Arial MT"/>
                <a:cs typeface="Arial MT"/>
              </a:rPr>
              <a:t>Mechanism</a:t>
            </a:r>
            <a:endParaRPr sz="2800" dirty="0">
              <a:latin typeface="Arial MT"/>
              <a:cs typeface="Arial MT"/>
            </a:endParaRPr>
          </a:p>
          <a:p>
            <a:pPr marL="927100">
              <a:spcBef>
                <a:spcPts val="5"/>
              </a:spcBef>
            </a:pPr>
            <a:r>
              <a:rPr sz="2800" dirty="0">
                <a:latin typeface="Arial MT"/>
                <a:cs typeface="Arial MT"/>
              </a:rPr>
              <a:t>Inversion</a:t>
            </a:r>
            <a:r>
              <a:rPr sz="2800" spc="-75" dirty="0">
                <a:latin typeface="Arial MT"/>
                <a:cs typeface="Arial MT"/>
              </a:rPr>
              <a:t> </a:t>
            </a:r>
            <a:r>
              <a:rPr sz="2800" dirty="0">
                <a:latin typeface="Arial MT"/>
                <a:cs typeface="Arial MT"/>
              </a:rPr>
              <a:t>Recovery</a:t>
            </a:r>
            <a:r>
              <a:rPr sz="2800" spc="-70" dirty="0">
                <a:latin typeface="Arial MT"/>
                <a:cs typeface="Arial MT"/>
              </a:rPr>
              <a:t> </a:t>
            </a:r>
            <a:r>
              <a:rPr sz="2800" dirty="0">
                <a:latin typeface="Arial MT"/>
                <a:cs typeface="Arial MT"/>
              </a:rPr>
              <a:t>&amp;</a:t>
            </a:r>
            <a:r>
              <a:rPr sz="2800" spc="-95" dirty="0">
                <a:latin typeface="Arial MT"/>
                <a:cs typeface="Arial MT"/>
              </a:rPr>
              <a:t> </a:t>
            </a:r>
            <a:r>
              <a:rPr sz="2800" dirty="0">
                <a:latin typeface="Arial MT"/>
                <a:cs typeface="Arial MT"/>
              </a:rPr>
              <a:t>Spin</a:t>
            </a:r>
            <a:r>
              <a:rPr sz="2800" spc="-60" dirty="0">
                <a:latin typeface="Arial MT"/>
                <a:cs typeface="Arial MT"/>
              </a:rPr>
              <a:t> </a:t>
            </a:r>
            <a:r>
              <a:rPr sz="2800" spc="-20" dirty="0">
                <a:latin typeface="Arial MT"/>
                <a:cs typeface="Arial MT"/>
              </a:rPr>
              <a:t>Echo</a:t>
            </a:r>
            <a:endParaRPr sz="2800" dirty="0">
              <a:latin typeface="Arial MT"/>
              <a:cs typeface="Arial M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945639">
              <a:spcBef>
                <a:spcPts val="95"/>
              </a:spcBef>
            </a:pPr>
            <a:r>
              <a:rPr dirty="0"/>
              <a:t>Atomic</a:t>
            </a:r>
            <a:r>
              <a:rPr spc="-125" dirty="0"/>
              <a:t> </a:t>
            </a:r>
            <a:r>
              <a:rPr spc="-10" dirty="0"/>
              <a:t>Structure</a:t>
            </a:r>
          </a:p>
        </p:txBody>
      </p:sp>
      <p:pic>
        <p:nvPicPr>
          <p:cNvPr id="4" name="object 4"/>
          <p:cNvPicPr/>
          <p:nvPr/>
        </p:nvPicPr>
        <p:blipFill>
          <a:blip r:embed="rId3" cstate="print"/>
          <a:stretch>
            <a:fillRect/>
          </a:stretch>
        </p:blipFill>
        <p:spPr>
          <a:xfrm>
            <a:off x="766336" y="1524000"/>
            <a:ext cx="7664934" cy="44002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table with white text&#10;&#10;AI-generated content may be incorrect.">
            <a:extLst>
              <a:ext uri="{FF2B5EF4-FFF2-40B4-BE49-F238E27FC236}">
                <a16:creationId xmlns:a16="http://schemas.microsoft.com/office/drawing/2014/main" id="{E09F9BA3-5F95-6E60-DB96-4133F0332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476"/>
            <a:ext cx="7836136" cy="5921829"/>
          </a:xfrm>
          <a:prstGeom prst="rect">
            <a:avLst/>
          </a:prstGeom>
        </p:spPr>
      </p:pic>
    </p:spTree>
    <p:extLst>
      <p:ext uri="{BB962C8B-B14F-4D97-AF65-F5344CB8AC3E}">
        <p14:creationId xmlns:p14="http://schemas.microsoft.com/office/powerpoint/2010/main" val="1924642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032635">
              <a:spcBef>
                <a:spcPts val="95"/>
              </a:spcBef>
            </a:pPr>
            <a:r>
              <a:rPr dirty="0"/>
              <a:t>Spinning</a:t>
            </a:r>
            <a:r>
              <a:rPr spc="-45" dirty="0"/>
              <a:t> </a:t>
            </a:r>
            <a:r>
              <a:rPr spc="-10" dirty="0"/>
              <a:t>Proton</a:t>
            </a:r>
          </a:p>
        </p:txBody>
      </p:sp>
      <p:pic>
        <p:nvPicPr>
          <p:cNvPr id="4" name="object 4"/>
          <p:cNvPicPr/>
          <p:nvPr/>
        </p:nvPicPr>
        <p:blipFill>
          <a:blip r:embed="rId3" cstate="print"/>
          <a:stretch>
            <a:fillRect/>
          </a:stretch>
        </p:blipFill>
        <p:spPr>
          <a:xfrm>
            <a:off x="304800" y="1143000"/>
            <a:ext cx="8501607" cy="421935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12254" y="1577427"/>
            <a:ext cx="8486140" cy="4613275"/>
            <a:chOff x="340854" y="1577426"/>
            <a:chExt cx="8486140" cy="4613275"/>
          </a:xfrm>
        </p:grpSpPr>
        <p:pic>
          <p:nvPicPr>
            <p:cNvPr id="3" name="object 3"/>
            <p:cNvPicPr/>
            <p:nvPr/>
          </p:nvPicPr>
          <p:blipFill>
            <a:blip r:embed="rId3" cstate="print"/>
            <a:stretch>
              <a:fillRect/>
            </a:stretch>
          </p:blipFill>
          <p:spPr>
            <a:xfrm>
              <a:off x="340854" y="1577426"/>
              <a:ext cx="8485855" cy="4612876"/>
            </a:xfrm>
            <a:prstGeom prst="rect">
              <a:avLst/>
            </a:prstGeom>
          </p:spPr>
        </p:pic>
        <p:pic>
          <p:nvPicPr>
            <p:cNvPr id="4" name="object 4"/>
            <p:cNvPicPr/>
            <p:nvPr/>
          </p:nvPicPr>
          <p:blipFill>
            <a:blip r:embed="rId4" cstate="print"/>
            <a:stretch>
              <a:fillRect/>
            </a:stretch>
          </p:blipFill>
          <p:spPr>
            <a:xfrm>
              <a:off x="5648706" y="2177897"/>
              <a:ext cx="2619248" cy="271932"/>
            </a:xfrm>
            <a:prstGeom prst="rect">
              <a:avLst/>
            </a:prstGeom>
          </p:spPr>
        </p:pic>
      </p:grpSp>
      <p:sp>
        <p:nvSpPr>
          <p:cNvPr id="6" name="object 6"/>
          <p:cNvSpPr txBox="1">
            <a:spLocks noGrp="1"/>
          </p:cNvSpPr>
          <p:nvPr>
            <p:ph type="title"/>
          </p:nvPr>
        </p:nvSpPr>
        <p:spPr>
          <a:xfrm>
            <a:off x="3205352" y="-64515"/>
            <a:ext cx="5781040" cy="1244600"/>
          </a:xfrm>
          <a:prstGeom prst="rect">
            <a:avLst/>
          </a:prstGeom>
        </p:spPr>
        <p:txBody>
          <a:bodyPr vert="horz" wrap="square" lIns="0" tIns="12065" rIns="0" bIns="0" rtlCol="0">
            <a:spAutoFit/>
          </a:bodyPr>
          <a:lstStyle/>
          <a:p>
            <a:pPr marL="527685" marR="5080" indent="-515620">
              <a:spcBef>
                <a:spcPts val="95"/>
              </a:spcBef>
            </a:pPr>
            <a:r>
              <a:rPr dirty="0"/>
              <a:t>Angular</a:t>
            </a:r>
            <a:r>
              <a:rPr spc="-95" dirty="0"/>
              <a:t> </a:t>
            </a:r>
            <a:r>
              <a:rPr dirty="0"/>
              <a:t>Momentum</a:t>
            </a:r>
            <a:r>
              <a:rPr spc="-75" dirty="0"/>
              <a:t> </a:t>
            </a:r>
            <a:r>
              <a:rPr dirty="0"/>
              <a:t>P</a:t>
            </a:r>
            <a:r>
              <a:rPr spc="-110" dirty="0"/>
              <a:t> </a:t>
            </a:r>
            <a:r>
              <a:rPr spc="-50" dirty="0"/>
              <a:t>&amp; </a:t>
            </a:r>
            <a:r>
              <a:rPr dirty="0"/>
              <a:t>Magnetic</a:t>
            </a:r>
            <a:r>
              <a:rPr spc="-165" dirty="0"/>
              <a:t> </a:t>
            </a:r>
            <a:r>
              <a:rPr dirty="0"/>
              <a:t>Moment</a:t>
            </a:r>
            <a:r>
              <a:rPr spc="-170" dirty="0"/>
              <a:t> </a:t>
            </a:r>
            <a:r>
              <a:rPr spc="-50" dirty="0"/>
              <a:t>µ</a:t>
            </a:r>
          </a:p>
        </p:txBody>
      </p:sp>
      <p:sp>
        <p:nvSpPr>
          <p:cNvPr id="7" name="object 7"/>
          <p:cNvSpPr/>
          <p:nvPr/>
        </p:nvSpPr>
        <p:spPr>
          <a:xfrm>
            <a:off x="5409058" y="2137576"/>
            <a:ext cx="2714625" cy="301625"/>
          </a:xfrm>
          <a:custGeom>
            <a:avLst/>
            <a:gdLst/>
            <a:ahLst/>
            <a:cxnLst/>
            <a:rect l="l" t="t" r="r" b="b"/>
            <a:pathLst>
              <a:path w="2714625" h="301625">
                <a:moveTo>
                  <a:pt x="2714625" y="0"/>
                </a:moveTo>
                <a:lnTo>
                  <a:pt x="0" y="0"/>
                </a:lnTo>
                <a:lnTo>
                  <a:pt x="0" y="301078"/>
                </a:lnTo>
                <a:lnTo>
                  <a:pt x="2714625" y="301078"/>
                </a:lnTo>
                <a:lnTo>
                  <a:pt x="2714625" y="0"/>
                </a:lnTo>
                <a:close/>
              </a:path>
            </a:pathLst>
          </a:custGeom>
          <a:solidFill>
            <a:srgbClr val="FF0000">
              <a:alpha val="50195"/>
            </a:srgbClr>
          </a:solidFill>
        </p:spPr>
        <p:txBody>
          <a:bodyPr wrap="square" lIns="0" tIns="0" rIns="0" bIns="0" rtlCol="0"/>
          <a:lstStyle/>
          <a:p>
            <a:endParaRPr/>
          </a:p>
        </p:txBody>
      </p:sp>
      <p:sp>
        <p:nvSpPr>
          <p:cNvPr id="8" name="object 8"/>
          <p:cNvSpPr/>
          <p:nvPr/>
        </p:nvSpPr>
        <p:spPr>
          <a:xfrm>
            <a:off x="3614673" y="5839460"/>
            <a:ext cx="1456690" cy="443865"/>
          </a:xfrm>
          <a:custGeom>
            <a:avLst/>
            <a:gdLst/>
            <a:ahLst/>
            <a:cxnLst/>
            <a:rect l="l" t="t" r="r" b="b"/>
            <a:pathLst>
              <a:path w="1456689" h="443864">
                <a:moveTo>
                  <a:pt x="1456309" y="0"/>
                </a:moveTo>
                <a:lnTo>
                  <a:pt x="0" y="0"/>
                </a:lnTo>
                <a:lnTo>
                  <a:pt x="0" y="443356"/>
                </a:lnTo>
                <a:lnTo>
                  <a:pt x="1456309" y="443356"/>
                </a:lnTo>
                <a:lnTo>
                  <a:pt x="1456309" y="0"/>
                </a:lnTo>
                <a:close/>
              </a:path>
            </a:pathLst>
          </a:custGeom>
          <a:solidFill>
            <a:srgbClr val="FF0000">
              <a:alpha val="50195"/>
            </a:srgbClr>
          </a:solidFill>
        </p:spPr>
        <p:txBody>
          <a:bodyPr wrap="square" lIns="0" tIns="0" rIns="0" bIns="0" rtlCol="0"/>
          <a:lstStyle/>
          <a:p>
            <a:endParaRPr/>
          </a:p>
        </p:txBody>
      </p:sp>
      <p:sp>
        <p:nvSpPr>
          <p:cNvPr id="9" name="object 9"/>
          <p:cNvSpPr txBox="1"/>
          <p:nvPr/>
        </p:nvSpPr>
        <p:spPr>
          <a:xfrm>
            <a:off x="298501" y="6357924"/>
            <a:ext cx="8087359" cy="391160"/>
          </a:xfrm>
          <a:prstGeom prst="rect">
            <a:avLst/>
          </a:prstGeom>
        </p:spPr>
        <p:txBody>
          <a:bodyPr vert="horz" wrap="square" lIns="0" tIns="12700" rIns="0" bIns="0" rtlCol="0">
            <a:spAutoFit/>
          </a:bodyPr>
          <a:lstStyle/>
          <a:p>
            <a:pPr marL="12700">
              <a:spcBef>
                <a:spcPts val="100"/>
              </a:spcBef>
            </a:pPr>
            <a:r>
              <a:rPr sz="2400" dirty="0">
                <a:solidFill>
                  <a:srgbClr val="FF0000"/>
                </a:solidFill>
                <a:latin typeface="Arial MT"/>
                <a:cs typeface="Arial MT"/>
              </a:rPr>
              <a:t>Important</a:t>
            </a:r>
            <a:r>
              <a:rPr sz="2400" spc="-110" dirty="0">
                <a:solidFill>
                  <a:srgbClr val="FF0000"/>
                </a:solidFill>
                <a:latin typeface="Arial MT"/>
                <a:cs typeface="Arial MT"/>
              </a:rPr>
              <a:t> </a:t>
            </a:r>
            <a:r>
              <a:rPr sz="2400" dirty="0">
                <a:solidFill>
                  <a:srgbClr val="FF0000"/>
                </a:solidFill>
                <a:latin typeface="Arial MT"/>
                <a:cs typeface="Arial MT"/>
              </a:rPr>
              <a:t>Link</a:t>
            </a:r>
            <a:r>
              <a:rPr sz="2400" spc="-85" dirty="0">
                <a:solidFill>
                  <a:srgbClr val="FF0000"/>
                </a:solidFill>
                <a:latin typeface="Arial MT"/>
                <a:cs typeface="Arial MT"/>
              </a:rPr>
              <a:t> </a:t>
            </a:r>
            <a:r>
              <a:rPr sz="2400" dirty="0">
                <a:solidFill>
                  <a:srgbClr val="FF0000"/>
                </a:solidFill>
                <a:latin typeface="Arial MT"/>
                <a:cs typeface="Arial MT"/>
              </a:rPr>
              <a:t>between</a:t>
            </a:r>
            <a:r>
              <a:rPr sz="2400" spc="-85" dirty="0">
                <a:solidFill>
                  <a:srgbClr val="FF0000"/>
                </a:solidFill>
                <a:latin typeface="Arial MT"/>
                <a:cs typeface="Arial MT"/>
              </a:rPr>
              <a:t> </a:t>
            </a:r>
            <a:r>
              <a:rPr sz="2400" dirty="0">
                <a:solidFill>
                  <a:srgbClr val="FF0000"/>
                </a:solidFill>
                <a:latin typeface="Arial MT"/>
                <a:cs typeface="Arial MT"/>
              </a:rPr>
              <a:t>Mechanical</a:t>
            </a:r>
            <a:r>
              <a:rPr sz="2400" spc="-65" dirty="0">
                <a:solidFill>
                  <a:srgbClr val="FF0000"/>
                </a:solidFill>
                <a:latin typeface="Arial MT"/>
                <a:cs typeface="Arial MT"/>
              </a:rPr>
              <a:t> </a:t>
            </a:r>
            <a:r>
              <a:rPr sz="2400" dirty="0">
                <a:solidFill>
                  <a:srgbClr val="FF0000"/>
                </a:solidFill>
                <a:latin typeface="Arial MT"/>
                <a:cs typeface="Arial MT"/>
              </a:rPr>
              <a:t>&amp;</a:t>
            </a:r>
            <a:r>
              <a:rPr sz="2400" spc="-95" dirty="0">
                <a:solidFill>
                  <a:srgbClr val="FF0000"/>
                </a:solidFill>
                <a:latin typeface="Arial MT"/>
                <a:cs typeface="Arial MT"/>
              </a:rPr>
              <a:t> </a:t>
            </a:r>
            <a:r>
              <a:rPr sz="2400" dirty="0">
                <a:solidFill>
                  <a:srgbClr val="FF0000"/>
                </a:solidFill>
                <a:latin typeface="Arial MT"/>
                <a:cs typeface="Arial MT"/>
              </a:rPr>
              <a:t>Electromagnetic</a:t>
            </a:r>
            <a:r>
              <a:rPr sz="2400" spc="-90" dirty="0">
                <a:solidFill>
                  <a:srgbClr val="FF0000"/>
                </a:solidFill>
                <a:latin typeface="Arial MT"/>
                <a:cs typeface="Arial MT"/>
              </a:rPr>
              <a:t> </a:t>
            </a:r>
            <a:r>
              <a:rPr sz="2400" spc="-10" dirty="0">
                <a:solidFill>
                  <a:srgbClr val="FF0000"/>
                </a:solidFill>
                <a:latin typeface="Arial MT"/>
                <a:cs typeface="Arial MT"/>
              </a:rPr>
              <a:t>Stuff</a:t>
            </a:r>
            <a:endParaRPr sz="2400">
              <a:latin typeface="Arial MT"/>
              <a:cs typeface="Arial MT"/>
            </a:endParaRPr>
          </a:p>
        </p:txBody>
      </p:sp>
      <p:pic>
        <p:nvPicPr>
          <p:cNvPr id="10" name="object 10"/>
          <p:cNvPicPr/>
          <p:nvPr/>
        </p:nvPicPr>
        <p:blipFill>
          <a:blip r:embed="rId5" cstate="print"/>
          <a:stretch>
            <a:fillRect/>
          </a:stretch>
        </p:blipFill>
        <p:spPr>
          <a:xfrm>
            <a:off x="-76200" y="152400"/>
            <a:ext cx="2046732" cy="204673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p:cNvPicPr/>
          <p:nvPr/>
        </p:nvPicPr>
        <p:blipFill>
          <a:blip r:embed="rId3" cstate="print"/>
          <a:stretch>
            <a:fillRect/>
          </a:stretch>
        </p:blipFill>
        <p:spPr>
          <a:xfrm>
            <a:off x="152400" y="875233"/>
            <a:ext cx="8824341" cy="5785867"/>
          </a:xfrm>
          <a:prstGeom prst="rect">
            <a:avLst/>
          </a:prstGeom>
        </p:spPr>
      </p:pic>
      <p:sp>
        <p:nvSpPr>
          <p:cNvPr id="5" name="object 5"/>
          <p:cNvSpPr txBox="1">
            <a:spLocks noGrp="1"/>
          </p:cNvSpPr>
          <p:nvPr>
            <p:ph type="title"/>
          </p:nvPr>
        </p:nvSpPr>
        <p:spPr>
          <a:prstGeom prst="rect">
            <a:avLst/>
          </a:prstGeom>
        </p:spPr>
        <p:txBody>
          <a:bodyPr vert="horz" wrap="square" lIns="0" tIns="12065" rIns="0" bIns="0" rtlCol="0">
            <a:spAutoFit/>
          </a:bodyPr>
          <a:lstStyle/>
          <a:p>
            <a:pPr marL="1004569">
              <a:spcBef>
                <a:spcPts val="95"/>
              </a:spcBef>
            </a:pPr>
            <a:r>
              <a:rPr dirty="0"/>
              <a:t>Longitudinal</a:t>
            </a:r>
            <a:r>
              <a:rPr spc="-60" dirty="0"/>
              <a:t> </a:t>
            </a:r>
            <a:r>
              <a:rPr spc="-10" dirty="0"/>
              <a:t>Component</a:t>
            </a:r>
          </a:p>
        </p:txBody>
      </p:sp>
      <p:grpSp>
        <p:nvGrpSpPr>
          <p:cNvPr id="6" name="object 6"/>
          <p:cNvGrpSpPr/>
          <p:nvPr/>
        </p:nvGrpSpPr>
        <p:grpSpPr>
          <a:xfrm>
            <a:off x="1014754" y="1184370"/>
            <a:ext cx="4828540" cy="3930650"/>
            <a:chOff x="1014755" y="1299717"/>
            <a:chExt cx="4828540" cy="3930650"/>
          </a:xfrm>
        </p:grpSpPr>
        <p:sp>
          <p:nvSpPr>
            <p:cNvPr id="7" name="object 7"/>
            <p:cNvSpPr/>
            <p:nvPr/>
          </p:nvSpPr>
          <p:spPr>
            <a:xfrm>
              <a:off x="1014755" y="4928780"/>
              <a:ext cx="4828540" cy="301625"/>
            </a:xfrm>
            <a:custGeom>
              <a:avLst/>
              <a:gdLst/>
              <a:ahLst/>
              <a:cxnLst/>
              <a:rect l="l" t="t" r="r" b="b"/>
              <a:pathLst>
                <a:path w="4828540" h="301625">
                  <a:moveTo>
                    <a:pt x="4828540" y="0"/>
                  </a:moveTo>
                  <a:lnTo>
                    <a:pt x="0" y="0"/>
                  </a:lnTo>
                  <a:lnTo>
                    <a:pt x="0" y="301078"/>
                  </a:lnTo>
                  <a:lnTo>
                    <a:pt x="4828540" y="301078"/>
                  </a:lnTo>
                  <a:lnTo>
                    <a:pt x="4828540" y="0"/>
                  </a:lnTo>
                  <a:close/>
                </a:path>
              </a:pathLst>
            </a:custGeom>
            <a:solidFill>
              <a:srgbClr val="FF0000">
                <a:alpha val="50195"/>
              </a:srgbClr>
            </a:solidFill>
          </p:spPr>
          <p:txBody>
            <a:bodyPr wrap="square" lIns="0" tIns="0" rIns="0" bIns="0" rtlCol="0"/>
            <a:lstStyle/>
            <a:p>
              <a:endParaRPr/>
            </a:p>
          </p:txBody>
        </p:sp>
        <p:pic>
          <p:nvPicPr>
            <p:cNvPr id="8" name="object 8"/>
            <p:cNvPicPr/>
            <p:nvPr/>
          </p:nvPicPr>
          <p:blipFill>
            <a:blip r:embed="rId4" cstate="print"/>
            <a:stretch>
              <a:fillRect/>
            </a:stretch>
          </p:blipFill>
          <p:spPr>
            <a:xfrm>
              <a:off x="1199095" y="1299717"/>
              <a:ext cx="1270888" cy="1270888"/>
            </a:xfrm>
            <a:prstGeom prst="rect">
              <a:avLst/>
            </a:prstGeom>
          </p:spPr>
        </p:pic>
        <p:pic>
          <p:nvPicPr>
            <p:cNvPr id="9" name="object 9"/>
            <p:cNvPicPr/>
            <p:nvPr/>
          </p:nvPicPr>
          <p:blipFill>
            <a:blip r:embed="rId4" cstate="print"/>
            <a:stretch>
              <a:fillRect/>
            </a:stretch>
          </p:blipFill>
          <p:spPr>
            <a:xfrm>
              <a:off x="1199083" y="3657980"/>
              <a:ext cx="1270888" cy="1270888"/>
            </a:xfrm>
            <a:prstGeom prst="rect">
              <a:avLst/>
            </a:prstGeom>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979169">
              <a:spcBef>
                <a:spcPts val="95"/>
              </a:spcBef>
            </a:pPr>
            <a:r>
              <a:rPr dirty="0"/>
              <a:t>Zeeman</a:t>
            </a:r>
            <a:r>
              <a:rPr spc="-90" dirty="0"/>
              <a:t> </a:t>
            </a:r>
            <a:r>
              <a:rPr spc="-10" dirty="0"/>
              <a:t>Effect</a:t>
            </a:r>
          </a:p>
        </p:txBody>
      </p:sp>
      <p:grpSp>
        <p:nvGrpSpPr>
          <p:cNvPr id="4" name="object 4"/>
          <p:cNvGrpSpPr/>
          <p:nvPr/>
        </p:nvGrpSpPr>
        <p:grpSpPr>
          <a:xfrm>
            <a:off x="228600" y="-18724"/>
            <a:ext cx="9175750" cy="6872605"/>
            <a:chOff x="0" y="-14604"/>
            <a:chExt cx="9175750" cy="6872605"/>
          </a:xfrm>
        </p:grpSpPr>
        <p:pic>
          <p:nvPicPr>
            <p:cNvPr id="5" name="object 5"/>
            <p:cNvPicPr/>
            <p:nvPr/>
          </p:nvPicPr>
          <p:blipFill>
            <a:blip r:embed="rId3" cstate="print"/>
            <a:stretch>
              <a:fillRect/>
            </a:stretch>
          </p:blipFill>
          <p:spPr>
            <a:xfrm>
              <a:off x="0" y="1267459"/>
              <a:ext cx="8163941" cy="5590540"/>
            </a:xfrm>
            <a:prstGeom prst="rect">
              <a:avLst/>
            </a:prstGeom>
          </p:spPr>
        </p:pic>
        <p:pic>
          <p:nvPicPr>
            <p:cNvPr id="6" name="object 6"/>
            <p:cNvPicPr/>
            <p:nvPr/>
          </p:nvPicPr>
          <p:blipFill>
            <a:blip r:embed="rId4" cstate="print"/>
            <a:stretch>
              <a:fillRect/>
            </a:stretch>
          </p:blipFill>
          <p:spPr>
            <a:xfrm>
              <a:off x="6610984" y="48895"/>
              <a:ext cx="2533015" cy="1809368"/>
            </a:xfrm>
            <a:prstGeom prst="rect">
              <a:avLst/>
            </a:prstGeom>
          </p:spPr>
        </p:pic>
        <p:sp>
          <p:nvSpPr>
            <p:cNvPr id="7" name="object 7"/>
            <p:cNvSpPr/>
            <p:nvPr/>
          </p:nvSpPr>
          <p:spPr>
            <a:xfrm>
              <a:off x="6579234" y="17145"/>
              <a:ext cx="2564765" cy="1873250"/>
            </a:xfrm>
            <a:custGeom>
              <a:avLst/>
              <a:gdLst/>
              <a:ahLst/>
              <a:cxnLst/>
              <a:rect l="l" t="t" r="r" b="b"/>
              <a:pathLst>
                <a:path w="2564765" h="1873250">
                  <a:moveTo>
                    <a:pt x="2564765" y="0"/>
                  </a:moveTo>
                  <a:lnTo>
                    <a:pt x="0" y="0"/>
                  </a:lnTo>
                  <a:lnTo>
                    <a:pt x="0" y="1872868"/>
                  </a:lnTo>
                  <a:lnTo>
                    <a:pt x="2564765" y="1872868"/>
                  </a:lnTo>
                </a:path>
              </a:pathLst>
            </a:custGeom>
            <a:ln w="63499">
              <a:solidFill>
                <a:srgbClr val="00AF50"/>
              </a:solidFill>
            </a:ln>
          </p:spPr>
          <p:txBody>
            <a:bodyPr wrap="square" lIns="0" tIns="0" rIns="0" bIns="0" rtlCol="0"/>
            <a:lstStyle/>
            <a:p>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832610">
              <a:spcBef>
                <a:spcPts val="95"/>
              </a:spcBef>
            </a:pPr>
            <a:r>
              <a:rPr dirty="0"/>
              <a:t>Energy</a:t>
            </a:r>
            <a:r>
              <a:rPr spc="-80" dirty="0"/>
              <a:t> </a:t>
            </a:r>
            <a:r>
              <a:rPr spc="-10" dirty="0"/>
              <a:t>Difference</a:t>
            </a:r>
          </a:p>
        </p:txBody>
      </p:sp>
      <p:grpSp>
        <p:nvGrpSpPr>
          <p:cNvPr id="4" name="object 4"/>
          <p:cNvGrpSpPr/>
          <p:nvPr/>
        </p:nvGrpSpPr>
        <p:grpSpPr>
          <a:xfrm>
            <a:off x="152400" y="1371600"/>
            <a:ext cx="8274050" cy="4500245"/>
            <a:chOff x="408232" y="1477309"/>
            <a:chExt cx="8274050" cy="4500245"/>
          </a:xfrm>
        </p:grpSpPr>
        <p:pic>
          <p:nvPicPr>
            <p:cNvPr id="5" name="object 5"/>
            <p:cNvPicPr/>
            <p:nvPr/>
          </p:nvPicPr>
          <p:blipFill>
            <a:blip r:embed="rId3" cstate="print"/>
            <a:stretch>
              <a:fillRect/>
            </a:stretch>
          </p:blipFill>
          <p:spPr>
            <a:xfrm>
              <a:off x="408232" y="1477309"/>
              <a:ext cx="8273882" cy="4409143"/>
            </a:xfrm>
            <a:prstGeom prst="rect">
              <a:avLst/>
            </a:prstGeom>
          </p:spPr>
        </p:pic>
        <p:sp>
          <p:nvSpPr>
            <p:cNvPr id="6" name="object 6"/>
            <p:cNvSpPr/>
            <p:nvPr/>
          </p:nvSpPr>
          <p:spPr>
            <a:xfrm>
              <a:off x="3735705" y="5252224"/>
              <a:ext cx="1706245" cy="725170"/>
            </a:xfrm>
            <a:custGeom>
              <a:avLst/>
              <a:gdLst/>
              <a:ahLst/>
              <a:cxnLst/>
              <a:rect l="l" t="t" r="r" b="b"/>
              <a:pathLst>
                <a:path w="1706245" h="725170">
                  <a:moveTo>
                    <a:pt x="1706118" y="0"/>
                  </a:moveTo>
                  <a:lnTo>
                    <a:pt x="0" y="0"/>
                  </a:lnTo>
                  <a:lnTo>
                    <a:pt x="0" y="724827"/>
                  </a:lnTo>
                  <a:lnTo>
                    <a:pt x="1706118" y="724827"/>
                  </a:lnTo>
                  <a:lnTo>
                    <a:pt x="1706118" y="0"/>
                  </a:lnTo>
                  <a:close/>
                </a:path>
              </a:pathLst>
            </a:custGeom>
            <a:solidFill>
              <a:srgbClr val="FF0000">
                <a:alpha val="50195"/>
              </a:srgbClr>
            </a:solidFill>
          </p:spPr>
          <p:txBody>
            <a:bodyPr wrap="square" lIns="0" tIns="0" rIns="0" bIns="0" rtlCol="0"/>
            <a:lstStyle/>
            <a:p>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172335">
              <a:spcBef>
                <a:spcPts val="95"/>
              </a:spcBef>
            </a:pPr>
            <a:r>
              <a:rPr dirty="0"/>
              <a:t>Tiny</a:t>
            </a:r>
            <a:r>
              <a:rPr spc="-15" dirty="0"/>
              <a:t> </a:t>
            </a:r>
            <a:r>
              <a:rPr spc="-10" dirty="0"/>
              <a:t>Difference</a:t>
            </a:r>
          </a:p>
        </p:txBody>
      </p:sp>
      <p:grpSp>
        <p:nvGrpSpPr>
          <p:cNvPr id="4" name="object 4"/>
          <p:cNvGrpSpPr/>
          <p:nvPr/>
        </p:nvGrpSpPr>
        <p:grpSpPr>
          <a:xfrm>
            <a:off x="304800" y="875233"/>
            <a:ext cx="7991475" cy="5829300"/>
            <a:chOff x="602018" y="990598"/>
            <a:chExt cx="7991475" cy="5829300"/>
          </a:xfrm>
        </p:grpSpPr>
        <p:pic>
          <p:nvPicPr>
            <p:cNvPr id="5" name="object 5"/>
            <p:cNvPicPr/>
            <p:nvPr/>
          </p:nvPicPr>
          <p:blipFill>
            <a:blip r:embed="rId3" cstate="print"/>
            <a:stretch>
              <a:fillRect/>
            </a:stretch>
          </p:blipFill>
          <p:spPr>
            <a:xfrm>
              <a:off x="602018" y="990598"/>
              <a:ext cx="7991475" cy="5829300"/>
            </a:xfrm>
            <a:prstGeom prst="rect">
              <a:avLst/>
            </a:prstGeom>
          </p:spPr>
        </p:pic>
        <p:sp>
          <p:nvSpPr>
            <p:cNvPr id="6" name="object 6"/>
            <p:cNvSpPr/>
            <p:nvPr/>
          </p:nvSpPr>
          <p:spPr>
            <a:xfrm>
              <a:off x="2910458" y="5330278"/>
              <a:ext cx="3368040" cy="725170"/>
            </a:xfrm>
            <a:custGeom>
              <a:avLst/>
              <a:gdLst/>
              <a:ahLst/>
              <a:cxnLst/>
              <a:rect l="l" t="t" r="r" b="b"/>
              <a:pathLst>
                <a:path w="3368040" h="725170">
                  <a:moveTo>
                    <a:pt x="3367659" y="0"/>
                  </a:moveTo>
                  <a:lnTo>
                    <a:pt x="0" y="0"/>
                  </a:lnTo>
                  <a:lnTo>
                    <a:pt x="0" y="724827"/>
                  </a:lnTo>
                  <a:lnTo>
                    <a:pt x="3367659" y="724827"/>
                  </a:lnTo>
                  <a:lnTo>
                    <a:pt x="3367659" y="0"/>
                  </a:lnTo>
                  <a:close/>
                </a:path>
              </a:pathLst>
            </a:custGeom>
            <a:solidFill>
              <a:srgbClr val="FF0000">
                <a:alpha val="50195"/>
              </a:srgbClr>
            </a:solidFill>
          </p:spPr>
          <p:txBody>
            <a:bodyPr wrap="square" lIns="0" tIns="0" rIns="0" bIns="0" rtlCol="0"/>
            <a:lstStyle/>
            <a:p>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52400" y="0"/>
            <a:ext cx="8534400" cy="6400800"/>
            <a:chOff x="0" y="0"/>
            <a:chExt cx="9144000" cy="6858000"/>
          </a:xfrm>
        </p:grpSpPr>
        <p:pic>
          <p:nvPicPr>
            <p:cNvPr id="3" name="object 3"/>
            <p:cNvPicPr/>
            <p:nvPr/>
          </p:nvPicPr>
          <p:blipFill>
            <a:blip r:embed="rId3" cstate="print"/>
            <a:stretch>
              <a:fillRect/>
            </a:stretch>
          </p:blipFill>
          <p:spPr>
            <a:xfrm>
              <a:off x="0" y="0"/>
              <a:ext cx="9143974" cy="6857999"/>
            </a:xfrm>
            <a:prstGeom prst="rect">
              <a:avLst/>
            </a:prstGeom>
          </p:spPr>
        </p:pic>
        <p:pic>
          <p:nvPicPr>
            <p:cNvPr id="4" name="object 4"/>
            <p:cNvPicPr/>
            <p:nvPr/>
          </p:nvPicPr>
          <p:blipFill>
            <a:blip r:embed="rId4" cstate="print"/>
            <a:stretch>
              <a:fillRect/>
            </a:stretch>
          </p:blipFill>
          <p:spPr>
            <a:xfrm>
              <a:off x="0" y="795908"/>
              <a:ext cx="1534261" cy="1534287"/>
            </a:xfrm>
            <a:prstGeom prst="rect">
              <a:avLst/>
            </a:prstGeom>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152400" y="76200"/>
            <a:ext cx="7713345" cy="6248400"/>
            <a:chOff x="0" y="0"/>
            <a:chExt cx="9144000" cy="6858000"/>
          </a:xfrm>
        </p:grpSpPr>
        <p:pic>
          <p:nvPicPr>
            <p:cNvPr id="4" name="object 4"/>
            <p:cNvPicPr/>
            <p:nvPr/>
          </p:nvPicPr>
          <p:blipFill>
            <a:blip r:embed="rId3" cstate="print"/>
            <a:stretch>
              <a:fillRect/>
            </a:stretch>
          </p:blipFill>
          <p:spPr>
            <a:xfrm>
              <a:off x="0" y="0"/>
              <a:ext cx="9144000" cy="6858000"/>
            </a:xfrm>
            <a:prstGeom prst="rect">
              <a:avLst/>
            </a:prstGeom>
          </p:spPr>
        </p:pic>
        <p:pic>
          <p:nvPicPr>
            <p:cNvPr id="5" name="object 5"/>
            <p:cNvPicPr/>
            <p:nvPr/>
          </p:nvPicPr>
          <p:blipFill>
            <a:blip r:embed="rId4" cstate="print"/>
            <a:stretch>
              <a:fillRect/>
            </a:stretch>
          </p:blipFill>
          <p:spPr>
            <a:xfrm>
              <a:off x="0" y="795908"/>
              <a:ext cx="1534261" cy="1534287"/>
            </a:xfrm>
            <a:prstGeom prst="rect">
              <a:avLst/>
            </a:prstGeom>
          </p:spPr>
        </p:pic>
        <p:sp>
          <p:nvSpPr>
            <p:cNvPr id="6" name="object 6"/>
            <p:cNvSpPr/>
            <p:nvPr/>
          </p:nvSpPr>
          <p:spPr>
            <a:xfrm>
              <a:off x="4031234" y="2487612"/>
              <a:ext cx="2247265" cy="3696970"/>
            </a:xfrm>
            <a:custGeom>
              <a:avLst/>
              <a:gdLst/>
              <a:ahLst/>
              <a:cxnLst/>
              <a:rect l="l" t="t" r="r" b="b"/>
              <a:pathLst>
                <a:path w="2247265" h="3696970">
                  <a:moveTo>
                    <a:pt x="1111046" y="0"/>
                  </a:moveTo>
                  <a:lnTo>
                    <a:pt x="0" y="0"/>
                  </a:lnTo>
                  <a:lnTo>
                    <a:pt x="0" y="1160208"/>
                  </a:lnTo>
                  <a:lnTo>
                    <a:pt x="1111046" y="1160208"/>
                  </a:lnTo>
                  <a:lnTo>
                    <a:pt x="1111046" y="0"/>
                  </a:lnTo>
                  <a:close/>
                </a:path>
                <a:path w="2247265" h="3696970">
                  <a:moveTo>
                    <a:pt x="2246884" y="2507183"/>
                  </a:moveTo>
                  <a:lnTo>
                    <a:pt x="196596" y="2507183"/>
                  </a:lnTo>
                  <a:lnTo>
                    <a:pt x="196596" y="3696881"/>
                  </a:lnTo>
                  <a:lnTo>
                    <a:pt x="2246884" y="3696881"/>
                  </a:lnTo>
                  <a:lnTo>
                    <a:pt x="2246884" y="2507183"/>
                  </a:lnTo>
                  <a:close/>
                </a:path>
              </a:pathLst>
            </a:custGeom>
            <a:solidFill>
              <a:srgbClr val="FFC000">
                <a:alpha val="50195"/>
              </a:srgbClr>
            </a:solidFill>
          </p:spPr>
          <p:txBody>
            <a:bodyPr wrap="square" lIns="0" tIns="0" rIns="0" bIns="0" rtlCol="0"/>
            <a:lstStyle/>
            <a:p>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object 4">
            <a:hlinkClick r:id="rId3"/>
          </p:cNvPr>
          <p:cNvPicPr/>
          <p:nvPr/>
        </p:nvPicPr>
        <p:blipFill>
          <a:blip r:embed="rId4" cstate="print"/>
          <a:stretch>
            <a:fillRect/>
          </a:stretch>
        </p:blipFill>
        <p:spPr>
          <a:xfrm>
            <a:off x="32951" y="2"/>
            <a:ext cx="8730049" cy="6382918"/>
          </a:xfrm>
          <a:prstGeom prst="rect">
            <a:avLst/>
          </a:prstGeom>
        </p:spPr>
      </p:pic>
      <p:sp>
        <p:nvSpPr>
          <p:cNvPr id="2" name="object 2"/>
          <p:cNvSpPr txBox="1"/>
          <p:nvPr/>
        </p:nvSpPr>
        <p:spPr>
          <a:xfrm>
            <a:off x="2041043" y="6382919"/>
            <a:ext cx="2365375" cy="391795"/>
          </a:xfrm>
          <a:prstGeom prst="rect">
            <a:avLst/>
          </a:prstGeom>
        </p:spPr>
        <p:txBody>
          <a:bodyPr vert="horz" wrap="square" lIns="0" tIns="12700" rIns="0" bIns="0" rtlCol="0">
            <a:spAutoFit/>
          </a:bodyPr>
          <a:lstStyle/>
          <a:p>
            <a:pPr marL="12700">
              <a:spcBef>
                <a:spcPts val="100"/>
              </a:spcBef>
            </a:pPr>
            <a:r>
              <a:rPr sz="2400" dirty="0">
                <a:latin typeface="Arial MT"/>
                <a:cs typeface="Arial MT"/>
                <a:hlinkClick r:id="rId3"/>
              </a:rPr>
              <a:t>K.U.Leuven</a:t>
            </a:r>
            <a:r>
              <a:rPr sz="2400" spc="-50" dirty="0">
                <a:latin typeface="Arial MT"/>
                <a:cs typeface="Arial MT"/>
                <a:hlinkClick r:id="rId3"/>
              </a:rPr>
              <a:t> </a:t>
            </a:r>
            <a:r>
              <a:rPr sz="2400" dirty="0">
                <a:latin typeface="Arial MT"/>
                <a:cs typeface="Arial MT"/>
                <a:hlinkClick r:id="rId3"/>
              </a:rPr>
              <a:t>–</a:t>
            </a:r>
            <a:r>
              <a:rPr sz="2400" spc="-60" dirty="0">
                <a:latin typeface="Arial MT"/>
                <a:cs typeface="Arial MT"/>
                <a:hlinkClick r:id="rId3"/>
              </a:rPr>
              <a:t> </a:t>
            </a:r>
            <a:r>
              <a:rPr sz="2400" spc="-25" dirty="0">
                <a:latin typeface="Arial MT"/>
                <a:cs typeface="Arial MT"/>
                <a:hlinkClick r:id="rId3"/>
              </a:rPr>
              <a:t>UZ</a:t>
            </a:r>
            <a:endParaRPr sz="2400" dirty="0">
              <a:latin typeface="Arial MT"/>
              <a:cs typeface="Arial M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637155">
              <a:spcBef>
                <a:spcPts val="95"/>
              </a:spcBef>
            </a:pPr>
            <a:r>
              <a:rPr spc="-10" dirty="0"/>
              <a:t>Procession</a:t>
            </a:r>
          </a:p>
        </p:txBody>
      </p:sp>
      <p:grpSp>
        <p:nvGrpSpPr>
          <p:cNvPr id="4" name="object 4"/>
          <p:cNvGrpSpPr/>
          <p:nvPr/>
        </p:nvGrpSpPr>
        <p:grpSpPr>
          <a:xfrm>
            <a:off x="381000" y="1371600"/>
            <a:ext cx="8441690" cy="4262755"/>
            <a:chOff x="550322" y="1468755"/>
            <a:chExt cx="8441690" cy="4262755"/>
          </a:xfrm>
        </p:grpSpPr>
        <p:pic>
          <p:nvPicPr>
            <p:cNvPr id="5" name="object 5"/>
            <p:cNvPicPr/>
            <p:nvPr/>
          </p:nvPicPr>
          <p:blipFill>
            <a:blip r:embed="rId3" cstate="print"/>
            <a:stretch>
              <a:fillRect/>
            </a:stretch>
          </p:blipFill>
          <p:spPr>
            <a:xfrm>
              <a:off x="550322" y="1815934"/>
              <a:ext cx="8205616" cy="3915155"/>
            </a:xfrm>
            <a:prstGeom prst="rect">
              <a:avLst/>
            </a:prstGeom>
          </p:spPr>
        </p:pic>
        <p:pic>
          <p:nvPicPr>
            <p:cNvPr id="6" name="object 6"/>
            <p:cNvPicPr/>
            <p:nvPr/>
          </p:nvPicPr>
          <p:blipFill>
            <a:blip r:embed="rId4" cstate="print"/>
            <a:stretch>
              <a:fillRect/>
            </a:stretch>
          </p:blipFill>
          <p:spPr>
            <a:xfrm>
              <a:off x="5332602" y="1468755"/>
              <a:ext cx="3658997" cy="315404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509520">
              <a:spcBef>
                <a:spcPts val="95"/>
              </a:spcBef>
            </a:pPr>
            <a:r>
              <a:rPr dirty="0"/>
              <a:t>MRI</a:t>
            </a:r>
            <a:r>
              <a:rPr spc="-70" dirty="0"/>
              <a:t> </a:t>
            </a:r>
            <a:r>
              <a:rPr spc="-10" dirty="0"/>
              <a:t>Physics</a:t>
            </a:r>
          </a:p>
        </p:txBody>
      </p:sp>
      <p:sp>
        <p:nvSpPr>
          <p:cNvPr id="4" name="object 4"/>
          <p:cNvSpPr txBox="1"/>
          <p:nvPr/>
        </p:nvSpPr>
        <p:spPr>
          <a:xfrm>
            <a:off x="1371600" y="990600"/>
            <a:ext cx="7368540" cy="5147310"/>
          </a:xfrm>
          <a:prstGeom prst="rect">
            <a:avLst/>
          </a:prstGeom>
        </p:spPr>
        <p:txBody>
          <a:bodyPr vert="horz" wrap="square" lIns="0" tIns="12065" rIns="0" bIns="0" rtlCol="0">
            <a:spAutoFit/>
          </a:bodyPr>
          <a:lstStyle/>
          <a:p>
            <a:pPr marL="354965" indent="-342265">
              <a:spcBef>
                <a:spcPts val="95"/>
              </a:spcBef>
              <a:buFont typeface="Arial MT"/>
              <a:buChar char="•"/>
              <a:tabLst>
                <a:tab pos="354965" algn="l"/>
              </a:tabLst>
            </a:pPr>
            <a:r>
              <a:rPr sz="2800" b="1" dirty="0">
                <a:solidFill>
                  <a:srgbClr val="FF0000"/>
                </a:solidFill>
                <a:latin typeface="Arial"/>
                <a:cs typeface="Arial"/>
              </a:rPr>
              <a:t>Preview</a:t>
            </a:r>
            <a:r>
              <a:rPr sz="2800" b="1" spc="-70" dirty="0">
                <a:solidFill>
                  <a:srgbClr val="FF0000"/>
                </a:solidFill>
                <a:latin typeface="Arial"/>
                <a:cs typeface="Arial"/>
              </a:rPr>
              <a:t> </a:t>
            </a:r>
            <a:r>
              <a:rPr sz="2800" b="1" dirty="0">
                <a:solidFill>
                  <a:srgbClr val="FF0000"/>
                </a:solidFill>
                <a:latin typeface="Arial"/>
                <a:cs typeface="Arial"/>
              </a:rPr>
              <a:t>&amp;</a:t>
            </a:r>
            <a:r>
              <a:rPr sz="2800" b="1" spc="-65" dirty="0">
                <a:solidFill>
                  <a:srgbClr val="FF0000"/>
                </a:solidFill>
                <a:latin typeface="Arial"/>
                <a:cs typeface="Arial"/>
              </a:rPr>
              <a:t> </a:t>
            </a:r>
            <a:r>
              <a:rPr sz="2800" b="1" spc="-10" dirty="0">
                <a:solidFill>
                  <a:srgbClr val="FF0000"/>
                </a:solidFill>
                <a:latin typeface="Arial"/>
                <a:cs typeface="Arial"/>
              </a:rPr>
              <a:t>Review</a:t>
            </a:r>
            <a:endParaRPr sz="2800" dirty="0">
              <a:latin typeface="Arial"/>
              <a:cs typeface="Arial"/>
            </a:endParaRPr>
          </a:p>
          <a:p>
            <a:pPr marL="354965" indent="-342265">
              <a:buFont typeface="Arial MT"/>
              <a:buChar char="•"/>
              <a:tabLst>
                <a:tab pos="354965" algn="l"/>
              </a:tabLst>
            </a:pPr>
            <a:r>
              <a:rPr sz="2800" b="1" dirty="0">
                <a:latin typeface="Arial"/>
                <a:cs typeface="Arial"/>
              </a:rPr>
              <a:t>Physical</a:t>
            </a:r>
            <a:r>
              <a:rPr sz="2800" b="1" spc="-110" dirty="0">
                <a:latin typeface="Arial"/>
                <a:cs typeface="Arial"/>
              </a:rPr>
              <a:t> </a:t>
            </a:r>
            <a:r>
              <a:rPr sz="2800" b="1" spc="-10" dirty="0">
                <a:latin typeface="Arial"/>
                <a:cs typeface="Arial"/>
              </a:rPr>
              <a:t>Foundation</a:t>
            </a:r>
            <a:endParaRPr sz="2800" dirty="0">
              <a:latin typeface="Arial"/>
              <a:cs typeface="Arial"/>
            </a:endParaRPr>
          </a:p>
          <a:p>
            <a:pPr marL="927100" marR="5080"/>
            <a:r>
              <a:rPr sz="2800" dirty="0">
                <a:latin typeface="Arial MT"/>
                <a:cs typeface="Arial MT"/>
              </a:rPr>
              <a:t>Magnetic</a:t>
            </a:r>
            <a:r>
              <a:rPr sz="2800" spc="-120" dirty="0">
                <a:latin typeface="Arial MT"/>
                <a:cs typeface="Arial MT"/>
              </a:rPr>
              <a:t> </a:t>
            </a:r>
            <a:r>
              <a:rPr sz="2800" dirty="0">
                <a:latin typeface="Arial MT"/>
                <a:cs typeface="Arial MT"/>
              </a:rPr>
              <a:t>Moment</a:t>
            </a:r>
            <a:r>
              <a:rPr sz="2800" spc="-105" dirty="0">
                <a:latin typeface="Arial MT"/>
                <a:cs typeface="Arial MT"/>
              </a:rPr>
              <a:t> </a:t>
            </a:r>
            <a:r>
              <a:rPr sz="2800" dirty="0">
                <a:latin typeface="Arial MT"/>
                <a:cs typeface="Arial MT"/>
              </a:rPr>
              <a:t>(Quantum</a:t>
            </a:r>
            <a:r>
              <a:rPr sz="2800" spc="-110" dirty="0">
                <a:latin typeface="Arial MT"/>
                <a:cs typeface="Arial MT"/>
              </a:rPr>
              <a:t> </a:t>
            </a:r>
            <a:r>
              <a:rPr sz="2800" spc="-10" dirty="0">
                <a:latin typeface="Arial MT"/>
                <a:cs typeface="Arial MT"/>
              </a:rPr>
              <a:t>Mechanics) </a:t>
            </a:r>
            <a:r>
              <a:rPr sz="2800" dirty="0">
                <a:latin typeface="Arial MT"/>
                <a:cs typeface="Arial MT"/>
              </a:rPr>
              <a:t>Magnetization</a:t>
            </a:r>
            <a:r>
              <a:rPr sz="2800" spc="-135" dirty="0">
                <a:latin typeface="Arial MT"/>
                <a:cs typeface="Arial MT"/>
              </a:rPr>
              <a:t> </a:t>
            </a:r>
            <a:r>
              <a:rPr sz="2800" dirty="0">
                <a:latin typeface="Arial MT"/>
                <a:cs typeface="Arial MT"/>
              </a:rPr>
              <a:t>(Classic</a:t>
            </a:r>
            <a:r>
              <a:rPr sz="2800" spc="-135" dirty="0">
                <a:latin typeface="Arial MT"/>
                <a:cs typeface="Arial MT"/>
              </a:rPr>
              <a:t> </a:t>
            </a:r>
            <a:r>
              <a:rPr sz="2800" spc="-10" dirty="0">
                <a:latin typeface="Arial MT"/>
                <a:cs typeface="Arial MT"/>
              </a:rPr>
              <a:t>Model) Precession</a:t>
            </a:r>
            <a:endParaRPr sz="2800" dirty="0">
              <a:latin typeface="Arial MT"/>
              <a:cs typeface="Arial MT"/>
            </a:endParaRPr>
          </a:p>
          <a:p>
            <a:pPr marL="354965" indent="-342265">
              <a:spcBef>
                <a:spcPts val="5"/>
              </a:spcBef>
              <a:buFont typeface="Arial MT"/>
              <a:buChar char="•"/>
              <a:tabLst>
                <a:tab pos="354965" algn="l"/>
              </a:tabLst>
            </a:pPr>
            <a:r>
              <a:rPr sz="2800" b="1" dirty="0">
                <a:latin typeface="Arial"/>
                <a:cs typeface="Arial"/>
              </a:rPr>
              <a:t>Signal</a:t>
            </a:r>
            <a:r>
              <a:rPr sz="2800" b="1" spc="-85" dirty="0">
                <a:latin typeface="Arial"/>
                <a:cs typeface="Arial"/>
              </a:rPr>
              <a:t> </a:t>
            </a:r>
            <a:r>
              <a:rPr sz="2800" b="1" spc="-10" dirty="0">
                <a:latin typeface="Arial"/>
                <a:cs typeface="Arial"/>
              </a:rPr>
              <a:t>Generation</a:t>
            </a:r>
            <a:endParaRPr sz="2800" dirty="0">
              <a:latin typeface="Arial"/>
              <a:cs typeface="Arial"/>
            </a:endParaRPr>
          </a:p>
          <a:p>
            <a:pPr marL="927100" marR="511175"/>
            <a:r>
              <a:rPr sz="2800" dirty="0">
                <a:latin typeface="Arial MT"/>
                <a:cs typeface="Arial MT"/>
              </a:rPr>
              <a:t>RF</a:t>
            </a:r>
            <a:r>
              <a:rPr sz="2800" spc="-105" dirty="0">
                <a:latin typeface="Arial MT"/>
                <a:cs typeface="Arial MT"/>
              </a:rPr>
              <a:t> </a:t>
            </a:r>
            <a:r>
              <a:rPr sz="2800" dirty="0">
                <a:latin typeface="Arial MT"/>
                <a:cs typeface="Arial MT"/>
              </a:rPr>
              <a:t>Perturbation</a:t>
            </a:r>
            <a:r>
              <a:rPr sz="2800" spc="-75" dirty="0">
                <a:latin typeface="Arial MT"/>
                <a:cs typeface="Arial MT"/>
              </a:rPr>
              <a:t> </a:t>
            </a:r>
            <a:r>
              <a:rPr sz="2800" b="1" dirty="0">
                <a:latin typeface="Arial"/>
                <a:cs typeface="Arial"/>
              </a:rPr>
              <a:t>(</a:t>
            </a:r>
            <a:r>
              <a:rPr sz="2800" dirty="0">
                <a:latin typeface="Arial MT"/>
                <a:cs typeface="Arial MT"/>
              </a:rPr>
              <a:t>Rotating</a:t>
            </a:r>
            <a:r>
              <a:rPr sz="2800" spc="-105" dirty="0">
                <a:latin typeface="Arial MT"/>
                <a:cs typeface="Arial MT"/>
              </a:rPr>
              <a:t> </a:t>
            </a:r>
            <a:r>
              <a:rPr sz="2800" spc="-10" dirty="0">
                <a:latin typeface="Arial MT"/>
                <a:cs typeface="Arial MT"/>
              </a:rPr>
              <a:t>Frame) </a:t>
            </a:r>
            <a:r>
              <a:rPr sz="2800" dirty="0">
                <a:latin typeface="Arial MT"/>
                <a:cs typeface="Arial MT"/>
              </a:rPr>
              <a:t>Bloch</a:t>
            </a:r>
            <a:r>
              <a:rPr sz="2800" spc="-70" dirty="0">
                <a:latin typeface="Arial MT"/>
                <a:cs typeface="Arial MT"/>
              </a:rPr>
              <a:t> </a:t>
            </a:r>
            <a:r>
              <a:rPr sz="2800" dirty="0">
                <a:latin typeface="Arial MT"/>
                <a:cs typeface="Arial MT"/>
              </a:rPr>
              <a:t>Equation</a:t>
            </a:r>
            <a:r>
              <a:rPr sz="2800" spc="-60" dirty="0">
                <a:latin typeface="Arial MT"/>
                <a:cs typeface="Arial MT"/>
              </a:rPr>
              <a:t> </a:t>
            </a:r>
            <a:r>
              <a:rPr sz="2800" dirty="0">
                <a:latin typeface="Arial MT"/>
                <a:cs typeface="Arial MT"/>
              </a:rPr>
              <a:t>(Parameters</a:t>
            </a:r>
            <a:r>
              <a:rPr sz="2800" spc="-90" dirty="0">
                <a:latin typeface="Arial MT"/>
                <a:cs typeface="Arial MT"/>
              </a:rPr>
              <a:t> </a:t>
            </a:r>
            <a:r>
              <a:rPr sz="2800" dirty="0">
                <a:latin typeface="Arial MT"/>
                <a:cs typeface="Arial MT"/>
              </a:rPr>
              <a:t>T1</a:t>
            </a:r>
            <a:r>
              <a:rPr sz="2800" spc="-60" dirty="0">
                <a:latin typeface="Arial MT"/>
                <a:cs typeface="Arial MT"/>
              </a:rPr>
              <a:t> </a:t>
            </a:r>
            <a:r>
              <a:rPr sz="2800" dirty="0">
                <a:latin typeface="Arial MT"/>
                <a:cs typeface="Arial MT"/>
              </a:rPr>
              <a:t>&amp;</a:t>
            </a:r>
            <a:r>
              <a:rPr sz="2800" spc="-135" dirty="0">
                <a:latin typeface="Arial MT"/>
                <a:cs typeface="Arial MT"/>
              </a:rPr>
              <a:t> </a:t>
            </a:r>
            <a:r>
              <a:rPr sz="2800" spc="-25" dirty="0">
                <a:latin typeface="Arial MT"/>
                <a:cs typeface="Arial MT"/>
              </a:rPr>
              <a:t>T2) </a:t>
            </a:r>
            <a:r>
              <a:rPr sz="2800" dirty="0">
                <a:latin typeface="Arial MT"/>
                <a:cs typeface="Arial MT"/>
              </a:rPr>
              <a:t>FID</a:t>
            </a:r>
            <a:r>
              <a:rPr sz="2800" spc="-50" dirty="0">
                <a:latin typeface="Arial MT"/>
                <a:cs typeface="Arial MT"/>
              </a:rPr>
              <a:t> </a:t>
            </a:r>
            <a:r>
              <a:rPr sz="2800" spc="-10" dirty="0">
                <a:latin typeface="Arial MT"/>
                <a:cs typeface="Arial MT"/>
              </a:rPr>
              <a:t>Detection</a:t>
            </a:r>
            <a:endParaRPr sz="2800" dirty="0">
              <a:latin typeface="Arial MT"/>
              <a:cs typeface="Arial MT"/>
            </a:endParaRPr>
          </a:p>
          <a:p>
            <a:pPr marL="354965" indent="-342265">
              <a:buFont typeface="Arial MT"/>
              <a:buChar char="•"/>
              <a:tabLst>
                <a:tab pos="354965" algn="l"/>
              </a:tabLst>
            </a:pPr>
            <a:r>
              <a:rPr sz="2800" b="1" dirty="0">
                <a:latin typeface="Arial"/>
                <a:cs typeface="Arial"/>
              </a:rPr>
              <a:t>Signal</a:t>
            </a:r>
            <a:r>
              <a:rPr sz="2800" b="1" spc="-85" dirty="0">
                <a:latin typeface="Arial"/>
                <a:cs typeface="Arial"/>
              </a:rPr>
              <a:t> </a:t>
            </a:r>
            <a:r>
              <a:rPr sz="2800" b="1" spc="-10" dirty="0">
                <a:latin typeface="Arial"/>
                <a:cs typeface="Arial"/>
              </a:rPr>
              <a:t>Decay</a:t>
            </a:r>
            <a:endParaRPr sz="2800" dirty="0">
              <a:latin typeface="Arial"/>
              <a:cs typeface="Arial"/>
            </a:endParaRPr>
          </a:p>
          <a:p>
            <a:pPr marL="927100"/>
            <a:r>
              <a:rPr sz="2800" dirty="0">
                <a:latin typeface="Arial MT"/>
                <a:cs typeface="Arial MT"/>
              </a:rPr>
              <a:t>T1</a:t>
            </a:r>
            <a:r>
              <a:rPr sz="2800" spc="-30" dirty="0">
                <a:latin typeface="Arial MT"/>
                <a:cs typeface="Arial MT"/>
              </a:rPr>
              <a:t> </a:t>
            </a:r>
            <a:r>
              <a:rPr sz="2800" dirty="0">
                <a:latin typeface="Arial MT"/>
                <a:cs typeface="Arial MT"/>
              </a:rPr>
              <a:t>&amp;</a:t>
            </a:r>
            <a:r>
              <a:rPr sz="2800" spc="-70" dirty="0">
                <a:latin typeface="Arial MT"/>
                <a:cs typeface="Arial MT"/>
              </a:rPr>
              <a:t> </a:t>
            </a:r>
            <a:r>
              <a:rPr sz="2800" dirty="0">
                <a:latin typeface="Arial MT"/>
                <a:cs typeface="Arial MT"/>
              </a:rPr>
              <a:t>T2</a:t>
            </a:r>
            <a:r>
              <a:rPr sz="2800" spc="-15" dirty="0">
                <a:latin typeface="Arial MT"/>
                <a:cs typeface="Arial MT"/>
              </a:rPr>
              <a:t> </a:t>
            </a:r>
            <a:r>
              <a:rPr sz="2800" spc="-10" dirty="0">
                <a:latin typeface="Arial MT"/>
                <a:cs typeface="Arial MT"/>
              </a:rPr>
              <a:t>Mechanism</a:t>
            </a:r>
            <a:endParaRPr sz="2800" dirty="0">
              <a:latin typeface="Arial MT"/>
              <a:cs typeface="Arial MT"/>
            </a:endParaRPr>
          </a:p>
          <a:p>
            <a:pPr marL="927100">
              <a:spcBef>
                <a:spcPts val="5"/>
              </a:spcBef>
            </a:pPr>
            <a:r>
              <a:rPr sz="2800" dirty="0">
                <a:latin typeface="Arial MT"/>
                <a:cs typeface="Arial MT"/>
              </a:rPr>
              <a:t>Inversion</a:t>
            </a:r>
            <a:r>
              <a:rPr sz="2800" spc="-75" dirty="0">
                <a:latin typeface="Arial MT"/>
                <a:cs typeface="Arial MT"/>
              </a:rPr>
              <a:t> </a:t>
            </a:r>
            <a:r>
              <a:rPr sz="2800" dirty="0">
                <a:latin typeface="Arial MT"/>
                <a:cs typeface="Arial MT"/>
              </a:rPr>
              <a:t>Recovery</a:t>
            </a:r>
            <a:r>
              <a:rPr sz="2800" spc="-70" dirty="0">
                <a:latin typeface="Arial MT"/>
                <a:cs typeface="Arial MT"/>
              </a:rPr>
              <a:t> </a:t>
            </a:r>
            <a:r>
              <a:rPr sz="2800" dirty="0">
                <a:latin typeface="Arial MT"/>
                <a:cs typeface="Arial MT"/>
              </a:rPr>
              <a:t>&amp;</a:t>
            </a:r>
            <a:r>
              <a:rPr sz="2800" spc="-95" dirty="0">
                <a:latin typeface="Arial MT"/>
                <a:cs typeface="Arial MT"/>
              </a:rPr>
              <a:t> </a:t>
            </a:r>
            <a:r>
              <a:rPr sz="2800" dirty="0">
                <a:latin typeface="Arial MT"/>
                <a:cs typeface="Arial MT"/>
              </a:rPr>
              <a:t>Spin</a:t>
            </a:r>
            <a:r>
              <a:rPr sz="2800" spc="-60" dirty="0">
                <a:latin typeface="Arial MT"/>
                <a:cs typeface="Arial MT"/>
              </a:rPr>
              <a:t> </a:t>
            </a:r>
            <a:r>
              <a:rPr sz="2800" spc="-20" dirty="0">
                <a:latin typeface="Arial MT"/>
                <a:cs typeface="Arial MT"/>
              </a:rPr>
              <a:t>Echo</a:t>
            </a:r>
            <a:endParaRPr sz="2800" dirty="0">
              <a:latin typeface="Arial MT"/>
              <a:cs typeface="Arial M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7950" y="1066800"/>
            <a:ext cx="8611222" cy="5695502"/>
            <a:chOff x="247789" y="1058434"/>
            <a:chExt cx="8611222" cy="5695502"/>
          </a:xfrm>
        </p:grpSpPr>
        <p:pic>
          <p:nvPicPr>
            <p:cNvPr id="3" name="object 3"/>
            <p:cNvPicPr/>
            <p:nvPr/>
          </p:nvPicPr>
          <p:blipFill>
            <a:blip r:embed="rId3" cstate="print"/>
            <a:stretch>
              <a:fillRect/>
            </a:stretch>
          </p:blipFill>
          <p:spPr>
            <a:xfrm>
              <a:off x="815670" y="1847291"/>
              <a:ext cx="7931277" cy="4906645"/>
            </a:xfrm>
            <a:prstGeom prst="rect">
              <a:avLst/>
            </a:prstGeom>
          </p:spPr>
        </p:pic>
        <p:pic>
          <p:nvPicPr>
            <p:cNvPr id="4" name="object 4"/>
            <p:cNvPicPr/>
            <p:nvPr/>
          </p:nvPicPr>
          <p:blipFill>
            <a:blip r:embed="rId4" cstate="print"/>
            <a:stretch>
              <a:fillRect/>
            </a:stretch>
          </p:blipFill>
          <p:spPr>
            <a:xfrm>
              <a:off x="996273" y="1058434"/>
              <a:ext cx="7787000" cy="775648"/>
            </a:xfrm>
            <a:prstGeom prst="rect">
              <a:avLst/>
            </a:prstGeom>
          </p:spPr>
        </p:pic>
        <p:pic>
          <p:nvPicPr>
            <p:cNvPr id="5" name="object 5"/>
            <p:cNvPicPr/>
            <p:nvPr/>
          </p:nvPicPr>
          <p:blipFill>
            <a:blip r:embed="rId5" cstate="print"/>
            <a:stretch>
              <a:fillRect/>
            </a:stretch>
          </p:blipFill>
          <p:spPr>
            <a:xfrm>
              <a:off x="279539" y="1916937"/>
              <a:ext cx="2788285" cy="1982089"/>
            </a:xfrm>
            <a:prstGeom prst="rect">
              <a:avLst/>
            </a:prstGeom>
          </p:spPr>
        </p:pic>
        <p:sp>
          <p:nvSpPr>
            <p:cNvPr id="6" name="object 6"/>
            <p:cNvSpPr/>
            <p:nvPr/>
          </p:nvSpPr>
          <p:spPr>
            <a:xfrm>
              <a:off x="247789" y="1885187"/>
              <a:ext cx="2851785" cy="2045970"/>
            </a:xfrm>
            <a:custGeom>
              <a:avLst/>
              <a:gdLst/>
              <a:ahLst/>
              <a:cxnLst/>
              <a:rect l="l" t="t" r="r" b="b"/>
              <a:pathLst>
                <a:path w="2851785" h="2045970">
                  <a:moveTo>
                    <a:pt x="0" y="2045589"/>
                  </a:moveTo>
                  <a:lnTo>
                    <a:pt x="2851785" y="2045589"/>
                  </a:lnTo>
                  <a:lnTo>
                    <a:pt x="2851785" y="0"/>
                  </a:lnTo>
                  <a:lnTo>
                    <a:pt x="0" y="0"/>
                  </a:lnTo>
                  <a:lnTo>
                    <a:pt x="0" y="2045589"/>
                  </a:lnTo>
                  <a:close/>
                </a:path>
              </a:pathLst>
            </a:custGeom>
            <a:ln w="63500">
              <a:solidFill>
                <a:srgbClr val="009900"/>
              </a:solidFill>
            </a:ln>
          </p:spPr>
          <p:txBody>
            <a:bodyPr wrap="square" lIns="0" tIns="0" rIns="0" bIns="0" rtlCol="0"/>
            <a:lstStyle/>
            <a:p>
              <a:endParaRPr/>
            </a:p>
          </p:txBody>
        </p:sp>
        <p:pic>
          <p:nvPicPr>
            <p:cNvPr id="7" name="object 7"/>
            <p:cNvPicPr/>
            <p:nvPr/>
          </p:nvPicPr>
          <p:blipFill>
            <a:blip r:embed="rId6" cstate="print"/>
            <a:stretch>
              <a:fillRect/>
            </a:stretch>
          </p:blipFill>
          <p:spPr>
            <a:xfrm>
              <a:off x="3128771" y="1916887"/>
              <a:ext cx="5698362" cy="1156766"/>
            </a:xfrm>
            <a:prstGeom prst="rect">
              <a:avLst/>
            </a:prstGeom>
          </p:spPr>
        </p:pic>
        <p:sp>
          <p:nvSpPr>
            <p:cNvPr id="8" name="object 8"/>
            <p:cNvSpPr/>
            <p:nvPr/>
          </p:nvSpPr>
          <p:spPr>
            <a:xfrm>
              <a:off x="3097021" y="1885137"/>
              <a:ext cx="5761990" cy="1220470"/>
            </a:xfrm>
            <a:custGeom>
              <a:avLst/>
              <a:gdLst/>
              <a:ahLst/>
              <a:cxnLst/>
              <a:rect l="l" t="t" r="r" b="b"/>
              <a:pathLst>
                <a:path w="5761990" h="1220470">
                  <a:moveTo>
                    <a:pt x="0" y="1220266"/>
                  </a:moveTo>
                  <a:lnTo>
                    <a:pt x="5761862" y="1220266"/>
                  </a:lnTo>
                  <a:lnTo>
                    <a:pt x="5761862" y="0"/>
                  </a:lnTo>
                  <a:lnTo>
                    <a:pt x="0" y="0"/>
                  </a:lnTo>
                  <a:lnTo>
                    <a:pt x="0" y="1220266"/>
                  </a:lnTo>
                  <a:close/>
                </a:path>
              </a:pathLst>
            </a:custGeom>
            <a:ln w="63500">
              <a:solidFill>
                <a:srgbClr val="FF0000"/>
              </a:solidFill>
            </a:ln>
          </p:spPr>
          <p:txBody>
            <a:bodyPr wrap="square" lIns="0" tIns="0" rIns="0" bIns="0" rtlCol="0"/>
            <a:lstStyle/>
            <a:p>
              <a:endParaRPr/>
            </a:p>
          </p:txBody>
        </p:sp>
      </p:grpSp>
      <p:sp>
        <p:nvSpPr>
          <p:cNvPr id="10" name="object 10"/>
          <p:cNvSpPr txBox="1">
            <a:spLocks noGrp="1"/>
          </p:cNvSpPr>
          <p:nvPr>
            <p:ph type="title"/>
          </p:nvPr>
        </p:nvSpPr>
        <p:spPr>
          <a:prstGeom prst="rect">
            <a:avLst/>
          </a:prstGeom>
        </p:spPr>
        <p:txBody>
          <a:bodyPr vert="horz" wrap="square" lIns="0" tIns="12065" rIns="0" bIns="0" rtlCol="0">
            <a:spAutoFit/>
          </a:bodyPr>
          <a:lstStyle/>
          <a:p>
            <a:pPr marL="1071880">
              <a:spcBef>
                <a:spcPts val="95"/>
              </a:spcBef>
            </a:pPr>
            <a:r>
              <a:rPr dirty="0"/>
              <a:t>Processional</a:t>
            </a:r>
            <a:r>
              <a:rPr spc="-185" dirty="0"/>
              <a:t> </a:t>
            </a:r>
            <a:r>
              <a:rPr spc="-10" dirty="0"/>
              <a:t>Frequency</a:t>
            </a:r>
          </a:p>
        </p:txBody>
      </p:sp>
      <p:sp>
        <p:nvSpPr>
          <p:cNvPr id="11" name="object 11"/>
          <p:cNvSpPr txBox="1"/>
          <p:nvPr/>
        </p:nvSpPr>
        <p:spPr>
          <a:xfrm>
            <a:off x="2992761" y="2913929"/>
            <a:ext cx="5694680" cy="330835"/>
          </a:xfrm>
          <a:prstGeom prst="rect">
            <a:avLst/>
          </a:prstGeom>
        </p:spPr>
        <p:txBody>
          <a:bodyPr vert="horz" wrap="square" lIns="0" tIns="13335" rIns="0" bIns="0" rtlCol="0">
            <a:spAutoFit/>
          </a:bodyPr>
          <a:lstStyle/>
          <a:p>
            <a:pPr marL="2275205">
              <a:spcBef>
                <a:spcPts val="105"/>
              </a:spcBef>
            </a:pPr>
            <a:r>
              <a:rPr sz="2000" dirty="0">
                <a:solidFill>
                  <a:srgbClr val="FF0000"/>
                </a:solidFill>
                <a:latin typeface="Arial MT"/>
                <a:cs typeface="Arial MT"/>
              </a:rPr>
              <a:t>Note:</a:t>
            </a:r>
            <a:r>
              <a:rPr sz="2000" spc="-45" dirty="0">
                <a:solidFill>
                  <a:srgbClr val="FF0000"/>
                </a:solidFill>
                <a:latin typeface="Arial MT"/>
                <a:cs typeface="Arial MT"/>
              </a:rPr>
              <a:t> </a:t>
            </a:r>
            <a:r>
              <a:rPr sz="2000" dirty="0">
                <a:solidFill>
                  <a:srgbClr val="FF0000"/>
                </a:solidFill>
                <a:latin typeface="Arial MT"/>
                <a:cs typeface="Arial MT"/>
              </a:rPr>
              <a:t>Due</a:t>
            </a:r>
            <a:r>
              <a:rPr sz="2000" spc="-30" dirty="0">
                <a:solidFill>
                  <a:srgbClr val="FF0000"/>
                </a:solidFill>
                <a:latin typeface="Arial MT"/>
                <a:cs typeface="Arial MT"/>
              </a:rPr>
              <a:t> </a:t>
            </a:r>
            <a:r>
              <a:rPr sz="2000" dirty="0">
                <a:solidFill>
                  <a:srgbClr val="FF0000"/>
                </a:solidFill>
                <a:latin typeface="Arial MT"/>
                <a:cs typeface="Arial MT"/>
              </a:rPr>
              <a:t>to</a:t>
            </a:r>
            <a:r>
              <a:rPr sz="2000" spc="-35" dirty="0">
                <a:solidFill>
                  <a:srgbClr val="FF0000"/>
                </a:solidFill>
                <a:latin typeface="Arial MT"/>
                <a:cs typeface="Arial MT"/>
              </a:rPr>
              <a:t> </a:t>
            </a:r>
            <a:r>
              <a:rPr sz="2000" dirty="0">
                <a:solidFill>
                  <a:srgbClr val="FF0000"/>
                </a:solidFill>
                <a:latin typeface="Arial MT"/>
                <a:cs typeface="Arial MT"/>
              </a:rPr>
              <a:t>Lorentz</a:t>
            </a:r>
            <a:r>
              <a:rPr sz="2000" spc="-40" dirty="0">
                <a:solidFill>
                  <a:srgbClr val="FF0000"/>
                </a:solidFill>
                <a:latin typeface="Arial MT"/>
                <a:cs typeface="Arial MT"/>
              </a:rPr>
              <a:t> </a:t>
            </a:r>
            <a:r>
              <a:rPr sz="2000" spc="-10" dirty="0">
                <a:solidFill>
                  <a:srgbClr val="FF0000"/>
                </a:solidFill>
                <a:latin typeface="Arial MT"/>
                <a:cs typeface="Arial MT"/>
              </a:rPr>
              <a:t>Force</a:t>
            </a:r>
            <a:endParaRPr sz="2000">
              <a:latin typeface="Arial MT"/>
              <a:cs typeface="Arial MT"/>
            </a:endParaRPr>
          </a:p>
        </p:txBody>
      </p:sp>
      <p:pic>
        <p:nvPicPr>
          <p:cNvPr id="12" name="object 12"/>
          <p:cNvPicPr/>
          <p:nvPr/>
        </p:nvPicPr>
        <p:blipFill>
          <a:blip r:embed="rId7" cstate="print"/>
          <a:stretch>
            <a:fillRect/>
          </a:stretch>
        </p:blipFill>
        <p:spPr>
          <a:xfrm>
            <a:off x="-119265" y="180128"/>
            <a:ext cx="1691513" cy="169151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183005">
              <a:spcBef>
                <a:spcPts val="95"/>
              </a:spcBef>
            </a:pPr>
            <a:r>
              <a:rPr dirty="0"/>
              <a:t>Nice</a:t>
            </a:r>
            <a:r>
              <a:rPr spc="-45" dirty="0"/>
              <a:t> </a:t>
            </a:r>
            <a:r>
              <a:rPr dirty="0"/>
              <a:t>Precession</a:t>
            </a:r>
            <a:r>
              <a:rPr spc="-30" dirty="0"/>
              <a:t> </a:t>
            </a:r>
            <a:r>
              <a:rPr spc="-10" dirty="0"/>
              <a:t>Demo!</a:t>
            </a:r>
          </a:p>
        </p:txBody>
      </p:sp>
      <p:pic>
        <p:nvPicPr>
          <p:cNvPr id="6" name="Picture 5" descr="A metal object with a circle and a stick&#10;&#10;AI-generated content may be incorrect.">
            <a:extLst>
              <a:ext uri="{FF2B5EF4-FFF2-40B4-BE49-F238E27FC236}">
                <a16:creationId xmlns:a16="http://schemas.microsoft.com/office/drawing/2014/main" id="{65CA60FE-19EC-61CC-3C88-B8F021B30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447800"/>
            <a:ext cx="3333137" cy="3333137"/>
          </a:xfrm>
          <a:prstGeom prst="rect">
            <a:avLst/>
          </a:prstGeom>
        </p:spPr>
      </p:pic>
      <p:pic>
        <p:nvPicPr>
          <p:cNvPr id="8" name="Picture 7">
            <a:extLst>
              <a:ext uri="{FF2B5EF4-FFF2-40B4-BE49-F238E27FC236}">
                <a16:creationId xmlns:a16="http://schemas.microsoft.com/office/drawing/2014/main" id="{A69BA61F-EF89-F566-0197-F0795DD456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494" y="1219200"/>
            <a:ext cx="5810862" cy="326861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314575">
              <a:spcBef>
                <a:spcPts val="95"/>
              </a:spcBef>
            </a:pPr>
            <a:r>
              <a:rPr spc="-10" dirty="0"/>
              <a:t>Magnetization</a:t>
            </a:r>
          </a:p>
        </p:txBody>
      </p:sp>
      <p:pic>
        <p:nvPicPr>
          <p:cNvPr id="4" name="object 4"/>
          <p:cNvPicPr/>
          <p:nvPr/>
        </p:nvPicPr>
        <p:blipFill>
          <a:blip r:embed="rId3" cstate="print"/>
          <a:stretch>
            <a:fillRect/>
          </a:stretch>
        </p:blipFill>
        <p:spPr>
          <a:xfrm>
            <a:off x="304800" y="762000"/>
            <a:ext cx="8001000" cy="53340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482215">
              <a:spcBef>
                <a:spcPts val="95"/>
              </a:spcBef>
            </a:pPr>
            <a:r>
              <a:rPr dirty="0"/>
              <a:t>Steady</a:t>
            </a:r>
            <a:r>
              <a:rPr spc="-40" dirty="0"/>
              <a:t> </a:t>
            </a:r>
            <a:r>
              <a:rPr spc="-10" dirty="0"/>
              <a:t>State</a:t>
            </a:r>
          </a:p>
        </p:txBody>
      </p:sp>
      <p:pic>
        <p:nvPicPr>
          <p:cNvPr id="4" name="object 4"/>
          <p:cNvPicPr/>
          <p:nvPr/>
        </p:nvPicPr>
        <p:blipFill>
          <a:blip r:embed="rId3" cstate="print"/>
          <a:stretch>
            <a:fillRect/>
          </a:stretch>
        </p:blipFill>
        <p:spPr>
          <a:xfrm>
            <a:off x="457200" y="1143000"/>
            <a:ext cx="8844153" cy="341502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509520">
              <a:spcBef>
                <a:spcPts val="95"/>
              </a:spcBef>
            </a:pPr>
            <a:r>
              <a:rPr dirty="0"/>
              <a:t>MRI</a:t>
            </a:r>
            <a:r>
              <a:rPr spc="-70" dirty="0"/>
              <a:t> </a:t>
            </a:r>
            <a:r>
              <a:rPr spc="-10" dirty="0"/>
              <a:t>Physics</a:t>
            </a:r>
          </a:p>
        </p:txBody>
      </p:sp>
      <p:sp>
        <p:nvSpPr>
          <p:cNvPr id="4" name="object 4"/>
          <p:cNvSpPr txBox="1"/>
          <p:nvPr/>
        </p:nvSpPr>
        <p:spPr>
          <a:xfrm>
            <a:off x="609600" y="855345"/>
            <a:ext cx="7368540" cy="5147310"/>
          </a:xfrm>
          <a:prstGeom prst="rect">
            <a:avLst/>
          </a:prstGeom>
        </p:spPr>
        <p:txBody>
          <a:bodyPr vert="horz" wrap="square" lIns="0" tIns="12065" rIns="0" bIns="0" rtlCol="0">
            <a:spAutoFit/>
          </a:bodyPr>
          <a:lstStyle/>
          <a:p>
            <a:pPr marL="354965" indent="-342265">
              <a:spcBef>
                <a:spcPts val="95"/>
              </a:spcBef>
              <a:buFont typeface="Arial MT"/>
              <a:buChar char="•"/>
              <a:tabLst>
                <a:tab pos="354965" algn="l"/>
              </a:tabLst>
            </a:pPr>
            <a:r>
              <a:rPr sz="2800" b="1" dirty="0">
                <a:latin typeface="Arial"/>
                <a:cs typeface="Arial"/>
              </a:rPr>
              <a:t>Preview</a:t>
            </a:r>
            <a:r>
              <a:rPr sz="2800" b="1" spc="-70" dirty="0">
                <a:latin typeface="Arial"/>
                <a:cs typeface="Arial"/>
              </a:rPr>
              <a:t> </a:t>
            </a:r>
            <a:r>
              <a:rPr sz="2800" b="1" dirty="0">
                <a:latin typeface="Arial"/>
                <a:cs typeface="Arial"/>
              </a:rPr>
              <a:t>&amp;</a:t>
            </a:r>
            <a:r>
              <a:rPr sz="2800" b="1" spc="-65" dirty="0">
                <a:latin typeface="Arial"/>
                <a:cs typeface="Arial"/>
              </a:rPr>
              <a:t> </a:t>
            </a:r>
            <a:r>
              <a:rPr sz="2800" b="1" spc="-10" dirty="0">
                <a:latin typeface="Arial"/>
                <a:cs typeface="Arial"/>
              </a:rPr>
              <a:t>Review</a:t>
            </a:r>
            <a:endParaRPr sz="2800" dirty="0">
              <a:latin typeface="Arial"/>
              <a:cs typeface="Arial"/>
            </a:endParaRPr>
          </a:p>
          <a:p>
            <a:pPr marL="354965" indent="-342265">
              <a:buFont typeface="Arial MT"/>
              <a:buChar char="•"/>
              <a:tabLst>
                <a:tab pos="354965" algn="l"/>
              </a:tabLst>
            </a:pPr>
            <a:r>
              <a:rPr sz="2800" b="1" dirty="0">
                <a:latin typeface="Arial"/>
                <a:cs typeface="Arial"/>
              </a:rPr>
              <a:t>Physical</a:t>
            </a:r>
            <a:r>
              <a:rPr sz="2800" b="1" spc="-110" dirty="0">
                <a:latin typeface="Arial"/>
                <a:cs typeface="Arial"/>
              </a:rPr>
              <a:t> </a:t>
            </a:r>
            <a:r>
              <a:rPr sz="2800" b="1" spc="-10" dirty="0">
                <a:latin typeface="Arial"/>
                <a:cs typeface="Arial"/>
              </a:rPr>
              <a:t>Foundation</a:t>
            </a:r>
            <a:endParaRPr sz="2800" dirty="0">
              <a:latin typeface="Arial"/>
              <a:cs typeface="Arial"/>
            </a:endParaRPr>
          </a:p>
          <a:p>
            <a:pPr marL="927100" marR="5080"/>
            <a:r>
              <a:rPr sz="2800" dirty="0">
                <a:latin typeface="Arial MT"/>
                <a:cs typeface="Arial MT"/>
              </a:rPr>
              <a:t>Magnetic</a:t>
            </a:r>
            <a:r>
              <a:rPr sz="2800" spc="-120" dirty="0">
                <a:latin typeface="Arial MT"/>
                <a:cs typeface="Arial MT"/>
              </a:rPr>
              <a:t> </a:t>
            </a:r>
            <a:r>
              <a:rPr sz="2800" dirty="0">
                <a:latin typeface="Arial MT"/>
                <a:cs typeface="Arial MT"/>
              </a:rPr>
              <a:t>Moment</a:t>
            </a:r>
            <a:r>
              <a:rPr sz="2800" spc="-105" dirty="0">
                <a:latin typeface="Arial MT"/>
                <a:cs typeface="Arial MT"/>
              </a:rPr>
              <a:t> </a:t>
            </a:r>
            <a:r>
              <a:rPr sz="2800" dirty="0">
                <a:latin typeface="Arial MT"/>
                <a:cs typeface="Arial MT"/>
              </a:rPr>
              <a:t>(Quantum</a:t>
            </a:r>
            <a:r>
              <a:rPr sz="2800" spc="-110" dirty="0">
                <a:latin typeface="Arial MT"/>
                <a:cs typeface="Arial MT"/>
              </a:rPr>
              <a:t> </a:t>
            </a:r>
            <a:r>
              <a:rPr sz="2800" spc="-10" dirty="0">
                <a:latin typeface="Arial MT"/>
                <a:cs typeface="Arial MT"/>
              </a:rPr>
              <a:t>Mechanics) </a:t>
            </a:r>
            <a:r>
              <a:rPr sz="2800" dirty="0">
                <a:latin typeface="Arial MT"/>
                <a:cs typeface="Arial MT"/>
              </a:rPr>
              <a:t>Magnetization</a:t>
            </a:r>
            <a:r>
              <a:rPr sz="2800" spc="-135" dirty="0">
                <a:latin typeface="Arial MT"/>
                <a:cs typeface="Arial MT"/>
              </a:rPr>
              <a:t> </a:t>
            </a:r>
            <a:r>
              <a:rPr sz="2800" dirty="0">
                <a:latin typeface="Arial MT"/>
                <a:cs typeface="Arial MT"/>
              </a:rPr>
              <a:t>(Classic</a:t>
            </a:r>
            <a:r>
              <a:rPr sz="2800" spc="-135" dirty="0">
                <a:latin typeface="Arial MT"/>
                <a:cs typeface="Arial MT"/>
              </a:rPr>
              <a:t> </a:t>
            </a:r>
            <a:r>
              <a:rPr sz="2800" spc="-10" dirty="0">
                <a:latin typeface="Arial MT"/>
                <a:cs typeface="Arial MT"/>
              </a:rPr>
              <a:t>Model) Precession</a:t>
            </a:r>
            <a:endParaRPr sz="2800" dirty="0">
              <a:latin typeface="Arial MT"/>
              <a:cs typeface="Arial MT"/>
            </a:endParaRPr>
          </a:p>
          <a:p>
            <a:pPr marL="354965" indent="-342265">
              <a:spcBef>
                <a:spcPts val="5"/>
              </a:spcBef>
              <a:buFont typeface="Arial MT"/>
              <a:buChar char="•"/>
              <a:tabLst>
                <a:tab pos="354965" algn="l"/>
              </a:tabLst>
            </a:pPr>
            <a:r>
              <a:rPr sz="2800" b="1" dirty="0">
                <a:solidFill>
                  <a:srgbClr val="FF0000"/>
                </a:solidFill>
                <a:latin typeface="Arial"/>
                <a:cs typeface="Arial"/>
              </a:rPr>
              <a:t>Signal</a:t>
            </a:r>
            <a:r>
              <a:rPr sz="2800" b="1" spc="-85" dirty="0">
                <a:solidFill>
                  <a:srgbClr val="FF0000"/>
                </a:solidFill>
                <a:latin typeface="Arial"/>
                <a:cs typeface="Arial"/>
              </a:rPr>
              <a:t> </a:t>
            </a:r>
            <a:r>
              <a:rPr sz="2800" b="1" spc="-10" dirty="0">
                <a:solidFill>
                  <a:srgbClr val="FF0000"/>
                </a:solidFill>
                <a:latin typeface="Arial"/>
                <a:cs typeface="Arial"/>
              </a:rPr>
              <a:t>Generation</a:t>
            </a:r>
            <a:endParaRPr sz="2800" dirty="0">
              <a:latin typeface="Arial"/>
              <a:cs typeface="Arial"/>
            </a:endParaRPr>
          </a:p>
          <a:p>
            <a:pPr marL="927100" marR="511175"/>
            <a:r>
              <a:rPr sz="2800" dirty="0">
                <a:solidFill>
                  <a:srgbClr val="FF0000"/>
                </a:solidFill>
                <a:latin typeface="Arial MT"/>
                <a:cs typeface="Arial MT"/>
              </a:rPr>
              <a:t>RF</a:t>
            </a:r>
            <a:r>
              <a:rPr sz="2800" spc="-105" dirty="0">
                <a:solidFill>
                  <a:srgbClr val="FF0000"/>
                </a:solidFill>
                <a:latin typeface="Arial MT"/>
                <a:cs typeface="Arial MT"/>
              </a:rPr>
              <a:t> </a:t>
            </a:r>
            <a:r>
              <a:rPr sz="2800" dirty="0">
                <a:solidFill>
                  <a:srgbClr val="FF0000"/>
                </a:solidFill>
                <a:latin typeface="Arial MT"/>
                <a:cs typeface="Arial MT"/>
              </a:rPr>
              <a:t>Perturbation</a:t>
            </a:r>
            <a:r>
              <a:rPr sz="2800" spc="-75" dirty="0">
                <a:solidFill>
                  <a:srgbClr val="FF0000"/>
                </a:solidFill>
                <a:latin typeface="Arial MT"/>
                <a:cs typeface="Arial MT"/>
              </a:rPr>
              <a:t> </a:t>
            </a:r>
            <a:r>
              <a:rPr sz="2800" b="1" dirty="0">
                <a:solidFill>
                  <a:srgbClr val="FF0000"/>
                </a:solidFill>
                <a:latin typeface="Arial"/>
                <a:cs typeface="Arial"/>
              </a:rPr>
              <a:t>(</a:t>
            </a:r>
            <a:r>
              <a:rPr sz="2800" dirty="0">
                <a:solidFill>
                  <a:srgbClr val="FF0000"/>
                </a:solidFill>
                <a:latin typeface="Arial MT"/>
                <a:cs typeface="Arial MT"/>
              </a:rPr>
              <a:t>Rotating</a:t>
            </a:r>
            <a:r>
              <a:rPr sz="2800" spc="-105" dirty="0">
                <a:solidFill>
                  <a:srgbClr val="FF0000"/>
                </a:solidFill>
                <a:latin typeface="Arial MT"/>
                <a:cs typeface="Arial MT"/>
              </a:rPr>
              <a:t> </a:t>
            </a:r>
            <a:r>
              <a:rPr sz="2800" spc="-10" dirty="0">
                <a:solidFill>
                  <a:srgbClr val="FF0000"/>
                </a:solidFill>
                <a:latin typeface="Arial MT"/>
                <a:cs typeface="Arial MT"/>
              </a:rPr>
              <a:t>Frame) </a:t>
            </a:r>
            <a:r>
              <a:rPr sz="2800" dirty="0">
                <a:solidFill>
                  <a:srgbClr val="FF0000"/>
                </a:solidFill>
                <a:latin typeface="Arial MT"/>
                <a:cs typeface="Arial MT"/>
              </a:rPr>
              <a:t>Bloch</a:t>
            </a:r>
            <a:r>
              <a:rPr sz="2800" spc="-70" dirty="0">
                <a:solidFill>
                  <a:srgbClr val="FF0000"/>
                </a:solidFill>
                <a:latin typeface="Arial MT"/>
                <a:cs typeface="Arial MT"/>
              </a:rPr>
              <a:t> </a:t>
            </a:r>
            <a:r>
              <a:rPr sz="2800" dirty="0">
                <a:solidFill>
                  <a:srgbClr val="FF0000"/>
                </a:solidFill>
                <a:latin typeface="Arial MT"/>
                <a:cs typeface="Arial MT"/>
              </a:rPr>
              <a:t>Equation</a:t>
            </a:r>
            <a:r>
              <a:rPr sz="2800" spc="-60" dirty="0">
                <a:solidFill>
                  <a:srgbClr val="FF0000"/>
                </a:solidFill>
                <a:latin typeface="Arial MT"/>
                <a:cs typeface="Arial MT"/>
              </a:rPr>
              <a:t> </a:t>
            </a:r>
            <a:r>
              <a:rPr sz="2800" dirty="0">
                <a:solidFill>
                  <a:srgbClr val="FF0000"/>
                </a:solidFill>
                <a:latin typeface="Arial MT"/>
                <a:cs typeface="Arial MT"/>
              </a:rPr>
              <a:t>(Parameters</a:t>
            </a:r>
            <a:r>
              <a:rPr sz="2800" spc="-90" dirty="0">
                <a:solidFill>
                  <a:srgbClr val="FF0000"/>
                </a:solidFill>
                <a:latin typeface="Arial MT"/>
                <a:cs typeface="Arial MT"/>
              </a:rPr>
              <a:t> </a:t>
            </a:r>
            <a:r>
              <a:rPr sz="2800" dirty="0">
                <a:solidFill>
                  <a:srgbClr val="FF0000"/>
                </a:solidFill>
                <a:latin typeface="Arial MT"/>
                <a:cs typeface="Arial MT"/>
              </a:rPr>
              <a:t>T1</a:t>
            </a:r>
            <a:r>
              <a:rPr sz="2800" spc="-60" dirty="0">
                <a:solidFill>
                  <a:srgbClr val="FF0000"/>
                </a:solidFill>
                <a:latin typeface="Arial MT"/>
                <a:cs typeface="Arial MT"/>
              </a:rPr>
              <a:t> </a:t>
            </a:r>
            <a:r>
              <a:rPr sz="2800" dirty="0">
                <a:solidFill>
                  <a:srgbClr val="FF0000"/>
                </a:solidFill>
                <a:latin typeface="Arial MT"/>
                <a:cs typeface="Arial MT"/>
              </a:rPr>
              <a:t>&amp;</a:t>
            </a:r>
            <a:r>
              <a:rPr sz="2800" spc="-135" dirty="0">
                <a:solidFill>
                  <a:srgbClr val="FF0000"/>
                </a:solidFill>
                <a:latin typeface="Arial MT"/>
                <a:cs typeface="Arial MT"/>
              </a:rPr>
              <a:t> </a:t>
            </a:r>
            <a:r>
              <a:rPr sz="2800" spc="-25" dirty="0">
                <a:solidFill>
                  <a:srgbClr val="FF0000"/>
                </a:solidFill>
                <a:latin typeface="Arial MT"/>
                <a:cs typeface="Arial MT"/>
              </a:rPr>
              <a:t>T2) </a:t>
            </a:r>
            <a:r>
              <a:rPr sz="2800" dirty="0">
                <a:solidFill>
                  <a:srgbClr val="FF0000"/>
                </a:solidFill>
                <a:latin typeface="Arial MT"/>
                <a:cs typeface="Arial MT"/>
              </a:rPr>
              <a:t>FID</a:t>
            </a:r>
            <a:r>
              <a:rPr sz="2800" spc="-50" dirty="0">
                <a:solidFill>
                  <a:srgbClr val="FF0000"/>
                </a:solidFill>
                <a:latin typeface="Arial MT"/>
                <a:cs typeface="Arial MT"/>
              </a:rPr>
              <a:t> </a:t>
            </a:r>
            <a:r>
              <a:rPr sz="2800" spc="-10" dirty="0">
                <a:solidFill>
                  <a:srgbClr val="FF0000"/>
                </a:solidFill>
                <a:latin typeface="Arial MT"/>
                <a:cs typeface="Arial MT"/>
              </a:rPr>
              <a:t>Detection</a:t>
            </a:r>
            <a:endParaRPr sz="2800" dirty="0">
              <a:latin typeface="Arial MT"/>
              <a:cs typeface="Arial MT"/>
            </a:endParaRPr>
          </a:p>
          <a:p>
            <a:pPr marL="354965" indent="-342265">
              <a:buFont typeface="Arial MT"/>
              <a:buChar char="•"/>
              <a:tabLst>
                <a:tab pos="354965" algn="l"/>
              </a:tabLst>
            </a:pPr>
            <a:r>
              <a:rPr sz="2800" b="1" dirty="0">
                <a:latin typeface="Arial"/>
                <a:cs typeface="Arial"/>
              </a:rPr>
              <a:t>Signal</a:t>
            </a:r>
            <a:r>
              <a:rPr sz="2800" b="1" spc="-85" dirty="0">
                <a:latin typeface="Arial"/>
                <a:cs typeface="Arial"/>
              </a:rPr>
              <a:t> </a:t>
            </a:r>
            <a:r>
              <a:rPr sz="2800" b="1" spc="-10" dirty="0">
                <a:latin typeface="Arial"/>
                <a:cs typeface="Arial"/>
              </a:rPr>
              <a:t>Decay</a:t>
            </a:r>
            <a:endParaRPr sz="2800" dirty="0">
              <a:latin typeface="Arial"/>
              <a:cs typeface="Arial"/>
            </a:endParaRPr>
          </a:p>
          <a:p>
            <a:pPr marL="927100"/>
            <a:r>
              <a:rPr sz="2800" dirty="0">
                <a:latin typeface="Arial MT"/>
                <a:cs typeface="Arial MT"/>
              </a:rPr>
              <a:t>T1</a:t>
            </a:r>
            <a:r>
              <a:rPr sz="2800" spc="-30" dirty="0">
                <a:latin typeface="Arial MT"/>
                <a:cs typeface="Arial MT"/>
              </a:rPr>
              <a:t> </a:t>
            </a:r>
            <a:r>
              <a:rPr sz="2800" dirty="0">
                <a:latin typeface="Arial MT"/>
                <a:cs typeface="Arial MT"/>
              </a:rPr>
              <a:t>&amp;</a:t>
            </a:r>
            <a:r>
              <a:rPr sz="2800" spc="-70" dirty="0">
                <a:latin typeface="Arial MT"/>
                <a:cs typeface="Arial MT"/>
              </a:rPr>
              <a:t> </a:t>
            </a:r>
            <a:r>
              <a:rPr sz="2800" dirty="0">
                <a:latin typeface="Arial MT"/>
                <a:cs typeface="Arial MT"/>
              </a:rPr>
              <a:t>T2</a:t>
            </a:r>
            <a:r>
              <a:rPr sz="2800" spc="-15" dirty="0">
                <a:latin typeface="Arial MT"/>
                <a:cs typeface="Arial MT"/>
              </a:rPr>
              <a:t> </a:t>
            </a:r>
            <a:r>
              <a:rPr sz="2800" spc="-10" dirty="0">
                <a:latin typeface="Arial MT"/>
                <a:cs typeface="Arial MT"/>
              </a:rPr>
              <a:t>Mechanism</a:t>
            </a:r>
            <a:endParaRPr sz="2800" dirty="0">
              <a:latin typeface="Arial MT"/>
              <a:cs typeface="Arial MT"/>
            </a:endParaRPr>
          </a:p>
          <a:p>
            <a:pPr marL="927100">
              <a:spcBef>
                <a:spcPts val="5"/>
              </a:spcBef>
            </a:pPr>
            <a:r>
              <a:rPr sz="2800" dirty="0">
                <a:latin typeface="Arial MT"/>
                <a:cs typeface="Arial MT"/>
              </a:rPr>
              <a:t>Inversion</a:t>
            </a:r>
            <a:r>
              <a:rPr sz="2800" spc="-75" dirty="0">
                <a:latin typeface="Arial MT"/>
                <a:cs typeface="Arial MT"/>
              </a:rPr>
              <a:t> </a:t>
            </a:r>
            <a:r>
              <a:rPr sz="2800" dirty="0">
                <a:latin typeface="Arial MT"/>
                <a:cs typeface="Arial MT"/>
              </a:rPr>
              <a:t>Recovery</a:t>
            </a:r>
            <a:r>
              <a:rPr sz="2800" spc="-70" dirty="0">
                <a:latin typeface="Arial MT"/>
                <a:cs typeface="Arial MT"/>
              </a:rPr>
              <a:t> </a:t>
            </a:r>
            <a:r>
              <a:rPr sz="2800" dirty="0">
                <a:latin typeface="Arial MT"/>
                <a:cs typeface="Arial MT"/>
              </a:rPr>
              <a:t>&amp;</a:t>
            </a:r>
            <a:r>
              <a:rPr sz="2800" spc="-95" dirty="0">
                <a:latin typeface="Arial MT"/>
                <a:cs typeface="Arial MT"/>
              </a:rPr>
              <a:t> </a:t>
            </a:r>
            <a:r>
              <a:rPr sz="2800" dirty="0">
                <a:latin typeface="Arial MT"/>
                <a:cs typeface="Arial MT"/>
              </a:rPr>
              <a:t>Spin</a:t>
            </a:r>
            <a:r>
              <a:rPr sz="2800" spc="-60" dirty="0">
                <a:latin typeface="Arial MT"/>
                <a:cs typeface="Arial MT"/>
              </a:rPr>
              <a:t> </a:t>
            </a:r>
            <a:r>
              <a:rPr sz="2800" spc="-20" dirty="0">
                <a:latin typeface="Arial MT"/>
                <a:cs typeface="Arial MT"/>
              </a:rPr>
              <a:t>Echo</a:t>
            </a:r>
            <a:endParaRPr sz="2800" dirty="0">
              <a:latin typeface="Arial MT"/>
              <a:cs typeface="Arial M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885825">
              <a:spcBef>
                <a:spcPts val="95"/>
              </a:spcBef>
            </a:pPr>
            <a:r>
              <a:rPr dirty="0"/>
              <a:t>Motivation</a:t>
            </a:r>
            <a:r>
              <a:rPr spc="-75" dirty="0"/>
              <a:t> </a:t>
            </a:r>
            <a:r>
              <a:rPr dirty="0"/>
              <a:t>for</a:t>
            </a:r>
            <a:r>
              <a:rPr spc="-75" dirty="0"/>
              <a:t> </a:t>
            </a:r>
            <a:r>
              <a:rPr dirty="0"/>
              <a:t>MR</a:t>
            </a:r>
            <a:r>
              <a:rPr spc="-85" dirty="0"/>
              <a:t> </a:t>
            </a:r>
            <a:r>
              <a:rPr spc="-10" dirty="0"/>
              <a:t>Signals</a:t>
            </a:r>
          </a:p>
        </p:txBody>
      </p:sp>
      <p:sp>
        <p:nvSpPr>
          <p:cNvPr id="4" name="object 4"/>
          <p:cNvSpPr txBox="1"/>
          <p:nvPr/>
        </p:nvSpPr>
        <p:spPr>
          <a:xfrm>
            <a:off x="205739" y="908184"/>
            <a:ext cx="8417560" cy="5312865"/>
          </a:xfrm>
          <a:prstGeom prst="rect">
            <a:avLst/>
          </a:prstGeom>
        </p:spPr>
        <p:txBody>
          <a:bodyPr vert="horz" wrap="square" lIns="0" tIns="48895" rIns="0" bIns="0" rtlCol="0">
            <a:spAutoFit/>
          </a:bodyPr>
          <a:lstStyle/>
          <a:p>
            <a:pPr marL="63500" marR="313690">
              <a:lnSpc>
                <a:spcPct val="110000"/>
              </a:lnSpc>
              <a:spcBef>
                <a:spcPts val="385"/>
              </a:spcBef>
              <a:tabLst>
                <a:tab pos="4816475" algn="l"/>
              </a:tabLst>
            </a:pPr>
            <a:r>
              <a:rPr sz="2400" b="1" dirty="0">
                <a:latin typeface="Arial"/>
                <a:cs typeface="Arial"/>
              </a:rPr>
              <a:t>M</a:t>
            </a:r>
            <a:r>
              <a:rPr sz="2400" b="1" baseline="-20833" dirty="0">
                <a:latin typeface="Arial"/>
                <a:cs typeface="Arial"/>
              </a:rPr>
              <a:t>0</a:t>
            </a:r>
            <a:r>
              <a:rPr sz="2400" b="1" spc="262" baseline="-20833" dirty="0">
                <a:latin typeface="Arial"/>
                <a:cs typeface="Arial"/>
              </a:rPr>
              <a:t> </a:t>
            </a:r>
            <a:r>
              <a:rPr sz="2400" b="1" dirty="0">
                <a:latin typeface="Arial"/>
                <a:cs typeface="Arial"/>
              </a:rPr>
              <a:t>Reflects</a:t>
            </a:r>
            <a:r>
              <a:rPr sz="2400" b="1" spc="-35" dirty="0">
                <a:latin typeface="Arial"/>
                <a:cs typeface="Arial"/>
              </a:rPr>
              <a:t> </a:t>
            </a:r>
            <a:r>
              <a:rPr sz="2400" b="1" dirty="0">
                <a:latin typeface="Arial"/>
                <a:cs typeface="Arial"/>
              </a:rPr>
              <a:t>the</a:t>
            </a:r>
            <a:r>
              <a:rPr sz="2400" b="1" spc="-50" dirty="0">
                <a:latin typeface="Arial"/>
                <a:cs typeface="Arial"/>
              </a:rPr>
              <a:t> </a:t>
            </a:r>
            <a:r>
              <a:rPr sz="2400" b="1" dirty="0">
                <a:latin typeface="Arial"/>
                <a:cs typeface="Arial"/>
              </a:rPr>
              <a:t>Water/Lipid</a:t>
            </a:r>
            <a:r>
              <a:rPr sz="2400" b="1" spc="-65" dirty="0">
                <a:latin typeface="Arial"/>
                <a:cs typeface="Arial"/>
              </a:rPr>
              <a:t> </a:t>
            </a:r>
            <a:r>
              <a:rPr sz="2400" b="1" dirty="0">
                <a:latin typeface="Arial"/>
                <a:cs typeface="Arial"/>
              </a:rPr>
              <a:t>but</a:t>
            </a:r>
            <a:r>
              <a:rPr sz="2400" b="1" spc="-30" dirty="0">
                <a:latin typeface="Arial"/>
                <a:cs typeface="Arial"/>
              </a:rPr>
              <a:t> </a:t>
            </a:r>
            <a:r>
              <a:rPr sz="2400" b="1" dirty="0">
                <a:solidFill>
                  <a:srgbClr val="FF0000"/>
                </a:solidFill>
                <a:latin typeface="Arial"/>
                <a:cs typeface="Arial"/>
              </a:rPr>
              <a:t>How</a:t>
            </a:r>
            <a:r>
              <a:rPr sz="2400" b="1" spc="-55" dirty="0">
                <a:solidFill>
                  <a:srgbClr val="FF0000"/>
                </a:solidFill>
                <a:latin typeface="Arial"/>
                <a:cs typeface="Arial"/>
              </a:rPr>
              <a:t> </a:t>
            </a:r>
            <a:r>
              <a:rPr sz="2400" b="1" dirty="0">
                <a:solidFill>
                  <a:srgbClr val="FF0000"/>
                </a:solidFill>
                <a:latin typeface="Arial"/>
                <a:cs typeface="Arial"/>
              </a:rPr>
              <a:t>to</a:t>
            </a:r>
            <a:r>
              <a:rPr sz="2400" b="1" spc="-35" dirty="0">
                <a:solidFill>
                  <a:srgbClr val="FF0000"/>
                </a:solidFill>
                <a:latin typeface="Arial"/>
                <a:cs typeface="Arial"/>
              </a:rPr>
              <a:t> </a:t>
            </a:r>
            <a:r>
              <a:rPr sz="2400" b="1" dirty="0">
                <a:solidFill>
                  <a:srgbClr val="FF0000"/>
                </a:solidFill>
                <a:latin typeface="Arial"/>
                <a:cs typeface="Arial"/>
              </a:rPr>
              <a:t>Measure</a:t>
            </a:r>
            <a:r>
              <a:rPr sz="2400" b="1" spc="-35" dirty="0">
                <a:solidFill>
                  <a:srgbClr val="FF0000"/>
                </a:solidFill>
                <a:latin typeface="Arial"/>
                <a:cs typeface="Arial"/>
              </a:rPr>
              <a:t> </a:t>
            </a:r>
            <a:r>
              <a:rPr sz="2400" b="1" spc="-25" dirty="0">
                <a:solidFill>
                  <a:srgbClr val="FF0000"/>
                </a:solidFill>
                <a:latin typeface="Arial"/>
                <a:cs typeface="Arial"/>
              </a:rPr>
              <a:t>M</a:t>
            </a:r>
            <a:r>
              <a:rPr sz="2400" b="1" spc="-37" baseline="-20833" dirty="0">
                <a:solidFill>
                  <a:srgbClr val="FF0000"/>
                </a:solidFill>
                <a:latin typeface="Arial"/>
                <a:cs typeface="Arial"/>
              </a:rPr>
              <a:t>0</a:t>
            </a:r>
            <a:r>
              <a:rPr sz="2400" b="1" spc="-25" dirty="0">
                <a:solidFill>
                  <a:srgbClr val="FF0000"/>
                </a:solidFill>
                <a:latin typeface="Arial"/>
                <a:cs typeface="Arial"/>
              </a:rPr>
              <a:t>? </a:t>
            </a:r>
            <a:r>
              <a:rPr sz="2400" b="1" spc="-10" dirty="0">
                <a:latin typeface="Arial"/>
                <a:cs typeface="Arial"/>
              </a:rPr>
              <a:t>Electromagnetic</a:t>
            </a:r>
            <a:r>
              <a:rPr sz="2400" b="1" spc="-30" dirty="0">
                <a:latin typeface="Arial"/>
                <a:cs typeface="Arial"/>
              </a:rPr>
              <a:t> </a:t>
            </a:r>
            <a:r>
              <a:rPr sz="2400" b="1" dirty="0">
                <a:latin typeface="Arial"/>
                <a:cs typeface="Arial"/>
              </a:rPr>
              <a:t>Induction</a:t>
            </a:r>
            <a:r>
              <a:rPr sz="2400" b="1" spc="-45" dirty="0">
                <a:latin typeface="Arial"/>
                <a:cs typeface="Arial"/>
              </a:rPr>
              <a:t> </a:t>
            </a:r>
            <a:r>
              <a:rPr sz="2400" b="1" dirty="0">
                <a:latin typeface="Arial"/>
                <a:cs typeface="Arial"/>
              </a:rPr>
              <a:t>Seems</a:t>
            </a:r>
            <a:r>
              <a:rPr sz="2400" b="1" spc="-15" dirty="0">
                <a:latin typeface="Arial"/>
                <a:cs typeface="Arial"/>
              </a:rPr>
              <a:t> </a:t>
            </a:r>
            <a:r>
              <a:rPr sz="2400" b="1" dirty="0">
                <a:latin typeface="Arial"/>
                <a:cs typeface="Arial"/>
              </a:rPr>
              <a:t>the</a:t>
            </a:r>
            <a:r>
              <a:rPr sz="2400" b="1" spc="-35" dirty="0">
                <a:latin typeface="Arial"/>
                <a:cs typeface="Arial"/>
              </a:rPr>
              <a:t> </a:t>
            </a:r>
            <a:r>
              <a:rPr sz="2400" b="1" dirty="0">
                <a:latin typeface="Arial"/>
                <a:cs typeface="Arial"/>
              </a:rPr>
              <a:t>Way</a:t>
            </a:r>
            <a:r>
              <a:rPr sz="2400" b="1" spc="-25" dirty="0">
                <a:latin typeface="Arial"/>
                <a:cs typeface="Arial"/>
              </a:rPr>
              <a:t> </a:t>
            </a:r>
            <a:r>
              <a:rPr sz="2400" b="1" dirty="0">
                <a:latin typeface="Arial"/>
                <a:cs typeface="Arial"/>
              </a:rPr>
              <a:t>to</a:t>
            </a:r>
            <a:r>
              <a:rPr sz="2400" b="1" spc="-45" dirty="0">
                <a:latin typeface="Arial"/>
                <a:cs typeface="Arial"/>
              </a:rPr>
              <a:t> </a:t>
            </a:r>
            <a:r>
              <a:rPr sz="2400" b="1" dirty="0">
                <a:latin typeface="Arial"/>
                <a:cs typeface="Arial"/>
              </a:rPr>
              <a:t>Go</a:t>
            </a:r>
            <a:r>
              <a:rPr sz="2400" b="1" spc="-25" dirty="0">
                <a:latin typeface="Arial"/>
                <a:cs typeface="Arial"/>
              </a:rPr>
              <a:t> </a:t>
            </a:r>
            <a:r>
              <a:rPr sz="2400" b="1" dirty="0">
                <a:latin typeface="Arial"/>
                <a:cs typeface="Arial"/>
              </a:rPr>
              <a:t>but</a:t>
            </a:r>
            <a:r>
              <a:rPr sz="2400" b="1" spc="-40" dirty="0">
                <a:latin typeface="Arial"/>
                <a:cs typeface="Arial"/>
              </a:rPr>
              <a:t> </a:t>
            </a:r>
            <a:r>
              <a:rPr sz="2400" b="1" spc="-25" dirty="0">
                <a:latin typeface="Arial"/>
                <a:cs typeface="Arial"/>
              </a:rPr>
              <a:t>M</a:t>
            </a:r>
            <a:r>
              <a:rPr sz="2400" b="1" spc="-37" baseline="-20833" dirty="0">
                <a:latin typeface="Arial"/>
                <a:cs typeface="Arial"/>
              </a:rPr>
              <a:t>0 </a:t>
            </a:r>
            <a:r>
              <a:rPr sz="2400" b="1" dirty="0">
                <a:latin typeface="Arial"/>
                <a:cs typeface="Arial"/>
              </a:rPr>
              <a:t>Itself</a:t>
            </a:r>
            <a:r>
              <a:rPr sz="2400" b="1" spc="-45" dirty="0">
                <a:latin typeface="Arial"/>
                <a:cs typeface="Arial"/>
              </a:rPr>
              <a:t> </a:t>
            </a:r>
            <a:r>
              <a:rPr sz="2400" b="1" dirty="0">
                <a:latin typeface="Arial"/>
                <a:cs typeface="Arial"/>
              </a:rPr>
              <a:t>Does</a:t>
            </a:r>
            <a:r>
              <a:rPr sz="2400" b="1" spc="-20" dirty="0">
                <a:latin typeface="Arial"/>
                <a:cs typeface="Arial"/>
              </a:rPr>
              <a:t> </a:t>
            </a:r>
            <a:r>
              <a:rPr sz="2400" b="1" dirty="0">
                <a:latin typeface="Arial"/>
                <a:cs typeface="Arial"/>
              </a:rPr>
              <a:t>not</a:t>
            </a:r>
            <a:r>
              <a:rPr sz="2400" b="1" spc="-45" dirty="0">
                <a:latin typeface="Arial"/>
                <a:cs typeface="Arial"/>
              </a:rPr>
              <a:t> </a:t>
            </a:r>
            <a:r>
              <a:rPr sz="2400" b="1" dirty="0">
                <a:latin typeface="Arial"/>
                <a:cs typeface="Arial"/>
              </a:rPr>
              <a:t>Give</a:t>
            </a:r>
            <a:r>
              <a:rPr sz="2400" b="1" spc="-45" dirty="0">
                <a:latin typeface="Arial"/>
                <a:cs typeface="Arial"/>
              </a:rPr>
              <a:t> </a:t>
            </a:r>
            <a:r>
              <a:rPr sz="2400" b="1" dirty="0">
                <a:latin typeface="Arial"/>
                <a:cs typeface="Arial"/>
              </a:rPr>
              <a:t>a</a:t>
            </a:r>
            <a:r>
              <a:rPr sz="2400" b="1" spc="-30" dirty="0">
                <a:latin typeface="Arial"/>
                <a:cs typeface="Arial"/>
              </a:rPr>
              <a:t> </a:t>
            </a:r>
            <a:r>
              <a:rPr sz="2400" b="1" spc="-10" dirty="0">
                <a:latin typeface="Arial"/>
                <a:cs typeface="Arial"/>
              </a:rPr>
              <a:t>Changing</a:t>
            </a:r>
            <a:r>
              <a:rPr sz="2400" b="1" dirty="0">
                <a:latin typeface="Arial"/>
                <a:cs typeface="Arial"/>
              </a:rPr>
              <a:t>	</a:t>
            </a:r>
            <a:r>
              <a:rPr sz="2400" b="1" spc="-10" dirty="0">
                <a:latin typeface="Arial"/>
                <a:cs typeface="Arial"/>
              </a:rPr>
              <a:t>Field.</a:t>
            </a:r>
            <a:endParaRPr sz="2400" dirty="0">
              <a:latin typeface="Arial"/>
              <a:cs typeface="Arial"/>
            </a:endParaRPr>
          </a:p>
          <a:p>
            <a:pPr>
              <a:spcBef>
                <a:spcPts val="1275"/>
              </a:spcBef>
            </a:pPr>
            <a:endParaRPr sz="2400" dirty="0">
              <a:latin typeface="Arial"/>
              <a:cs typeface="Arial"/>
            </a:endParaRPr>
          </a:p>
          <a:p>
            <a:pPr marL="63500"/>
            <a:r>
              <a:rPr sz="2400" b="1" dirty="0">
                <a:solidFill>
                  <a:srgbClr val="FF0000"/>
                </a:solidFill>
                <a:latin typeface="Arial"/>
                <a:cs typeface="Arial"/>
              </a:rPr>
              <a:t>How</a:t>
            </a:r>
            <a:r>
              <a:rPr sz="2400" b="1" spc="-45" dirty="0">
                <a:solidFill>
                  <a:srgbClr val="FF0000"/>
                </a:solidFill>
                <a:latin typeface="Arial"/>
                <a:cs typeface="Arial"/>
              </a:rPr>
              <a:t> </a:t>
            </a:r>
            <a:r>
              <a:rPr sz="2400" b="1" dirty="0">
                <a:solidFill>
                  <a:srgbClr val="FF0000"/>
                </a:solidFill>
                <a:latin typeface="Arial"/>
                <a:cs typeface="Arial"/>
              </a:rPr>
              <a:t>to</a:t>
            </a:r>
            <a:r>
              <a:rPr sz="2400" b="1" spc="-30" dirty="0">
                <a:solidFill>
                  <a:srgbClr val="FF0000"/>
                </a:solidFill>
                <a:latin typeface="Arial"/>
                <a:cs typeface="Arial"/>
              </a:rPr>
              <a:t> </a:t>
            </a:r>
            <a:r>
              <a:rPr sz="2400" b="1" dirty="0">
                <a:solidFill>
                  <a:srgbClr val="FF0000"/>
                </a:solidFill>
                <a:latin typeface="Arial"/>
                <a:cs typeface="Arial"/>
              </a:rPr>
              <a:t>Let</a:t>
            </a:r>
            <a:r>
              <a:rPr sz="2400" b="1" spc="-30" dirty="0">
                <a:solidFill>
                  <a:srgbClr val="FF0000"/>
                </a:solidFill>
                <a:latin typeface="Arial"/>
                <a:cs typeface="Arial"/>
              </a:rPr>
              <a:t> </a:t>
            </a:r>
            <a:r>
              <a:rPr sz="2400" b="1" dirty="0">
                <a:solidFill>
                  <a:srgbClr val="FF0000"/>
                </a:solidFill>
                <a:latin typeface="Arial"/>
                <a:cs typeface="Arial"/>
              </a:rPr>
              <a:t>M0</a:t>
            </a:r>
            <a:r>
              <a:rPr sz="2400" b="1" spc="-30" dirty="0">
                <a:solidFill>
                  <a:srgbClr val="FF0000"/>
                </a:solidFill>
                <a:latin typeface="Arial"/>
                <a:cs typeface="Arial"/>
              </a:rPr>
              <a:t> </a:t>
            </a:r>
            <a:r>
              <a:rPr sz="2400" b="1" dirty="0">
                <a:solidFill>
                  <a:srgbClr val="FF0000"/>
                </a:solidFill>
                <a:latin typeface="Arial"/>
                <a:cs typeface="Arial"/>
              </a:rPr>
              <a:t>Make</a:t>
            </a:r>
            <a:r>
              <a:rPr sz="2400" b="1" spc="-20" dirty="0">
                <a:solidFill>
                  <a:srgbClr val="FF0000"/>
                </a:solidFill>
                <a:latin typeface="Arial"/>
                <a:cs typeface="Arial"/>
              </a:rPr>
              <a:t> </a:t>
            </a:r>
            <a:r>
              <a:rPr sz="2400" b="1" dirty="0">
                <a:solidFill>
                  <a:srgbClr val="FF0000"/>
                </a:solidFill>
                <a:latin typeface="Arial"/>
                <a:cs typeface="Arial"/>
              </a:rPr>
              <a:t>an</a:t>
            </a:r>
            <a:r>
              <a:rPr sz="2400" b="1" spc="-40" dirty="0">
                <a:solidFill>
                  <a:srgbClr val="FF0000"/>
                </a:solidFill>
                <a:latin typeface="Arial"/>
                <a:cs typeface="Arial"/>
              </a:rPr>
              <a:t> </a:t>
            </a:r>
            <a:r>
              <a:rPr sz="2400" b="1" dirty="0">
                <a:solidFill>
                  <a:srgbClr val="FF0000"/>
                </a:solidFill>
                <a:latin typeface="Arial"/>
                <a:cs typeface="Arial"/>
              </a:rPr>
              <a:t>Alternating</a:t>
            </a:r>
            <a:r>
              <a:rPr sz="2400" b="1" spc="-45" dirty="0">
                <a:solidFill>
                  <a:srgbClr val="FF0000"/>
                </a:solidFill>
                <a:latin typeface="Arial"/>
                <a:cs typeface="Arial"/>
              </a:rPr>
              <a:t> </a:t>
            </a:r>
            <a:r>
              <a:rPr sz="2400" b="1" spc="-10" dirty="0">
                <a:solidFill>
                  <a:srgbClr val="FF0000"/>
                </a:solidFill>
                <a:latin typeface="Arial"/>
                <a:cs typeface="Arial"/>
              </a:rPr>
              <a:t>Field?</a:t>
            </a:r>
            <a:endParaRPr sz="2400" dirty="0">
              <a:latin typeface="Arial"/>
              <a:cs typeface="Arial"/>
            </a:endParaRPr>
          </a:p>
          <a:p>
            <a:pPr marL="63500" marR="55880">
              <a:spcBef>
                <a:spcPts val="580"/>
              </a:spcBef>
            </a:pPr>
            <a:r>
              <a:rPr sz="2400" b="1" dirty="0">
                <a:latin typeface="Arial"/>
                <a:cs typeface="Arial"/>
              </a:rPr>
              <a:t>Flip</a:t>
            </a:r>
            <a:r>
              <a:rPr sz="2400" b="1" spc="-70" dirty="0">
                <a:latin typeface="Arial"/>
                <a:cs typeface="Arial"/>
              </a:rPr>
              <a:t> </a:t>
            </a:r>
            <a:r>
              <a:rPr sz="2400" b="1" dirty="0">
                <a:latin typeface="Arial"/>
                <a:cs typeface="Arial"/>
              </a:rPr>
              <a:t>M</a:t>
            </a:r>
            <a:r>
              <a:rPr sz="2400" b="1" baseline="-20833" dirty="0">
                <a:latin typeface="Arial"/>
                <a:cs typeface="Arial"/>
              </a:rPr>
              <a:t>0</a:t>
            </a:r>
            <a:r>
              <a:rPr sz="2400" b="1" spc="262" baseline="-20833" dirty="0">
                <a:latin typeface="Arial"/>
                <a:cs typeface="Arial"/>
              </a:rPr>
              <a:t> </a:t>
            </a:r>
            <a:r>
              <a:rPr sz="2400" b="1" dirty="0">
                <a:latin typeface="Arial"/>
                <a:cs typeface="Arial"/>
              </a:rPr>
              <a:t>to</a:t>
            </a:r>
            <a:r>
              <a:rPr sz="2400" b="1" spc="-40" dirty="0">
                <a:latin typeface="Arial"/>
                <a:cs typeface="Arial"/>
              </a:rPr>
              <a:t> </a:t>
            </a:r>
            <a:r>
              <a:rPr sz="2400" b="1" dirty="0">
                <a:latin typeface="Arial"/>
                <a:cs typeface="Arial"/>
              </a:rPr>
              <a:t>Have</a:t>
            </a:r>
            <a:r>
              <a:rPr sz="2400" b="1" spc="-40" dirty="0">
                <a:latin typeface="Arial"/>
                <a:cs typeface="Arial"/>
              </a:rPr>
              <a:t> </a:t>
            </a:r>
            <a:r>
              <a:rPr sz="2400" b="1" dirty="0">
                <a:latin typeface="Arial"/>
                <a:cs typeface="Arial"/>
              </a:rPr>
              <a:t>a</a:t>
            </a:r>
            <a:r>
              <a:rPr sz="2400" b="1" spc="-40" dirty="0">
                <a:latin typeface="Arial"/>
                <a:cs typeface="Arial"/>
              </a:rPr>
              <a:t> </a:t>
            </a:r>
            <a:r>
              <a:rPr sz="2400" b="1" dirty="0">
                <a:latin typeface="Arial"/>
                <a:cs typeface="Arial"/>
              </a:rPr>
              <a:t>Transverse</a:t>
            </a:r>
            <a:r>
              <a:rPr sz="2400" b="1" spc="-20" dirty="0">
                <a:latin typeface="Arial"/>
                <a:cs typeface="Arial"/>
              </a:rPr>
              <a:t> </a:t>
            </a:r>
            <a:r>
              <a:rPr sz="2400" b="1" dirty="0">
                <a:latin typeface="Arial"/>
                <a:cs typeface="Arial"/>
              </a:rPr>
              <a:t>Component</a:t>
            </a:r>
            <a:r>
              <a:rPr sz="2400" b="1" spc="-35" dirty="0">
                <a:latin typeface="Arial"/>
                <a:cs typeface="Arial"/>
              </a:rPr>
              <a:t> </a:t>
            </a:r>
            <a:r>
              <a:rPr sz="2400" b="1" dirty="0">
                <a:latin typeface="Arial"/>
                <a:cs typeface="Arial"/>
              </a:rPr>
              <a:t>Which</a:t>
            </a:r>
            <a:r>
              <a:rPr sz="2400" b="1" spc="-60" dirty="0">
                <a:latin typeface="Arial"/>
                <a:cs typeface="Arial"/>
              </a:rPr>
              <a:t> </a:t>
            </a:r>
            <a:r>
              <a:rPr sz="2400" b="1" spc="-20" dirty="0">
                <a:latin typeface="Arial"/>
                <a:cs typeface="Arial"/>
              </a:rPr>
              <a:t>Will </a:t>
            </a:r>
            <a:r>
              <a:rPr sz="2400" b="1" dirty="0">
                <a:latin typeface="Arial"/>
                <a:cs typeface="Arial"/>
              </a:rPr>
              <a:t>Produce</a:t>
            </a:r>
            <a:r>
              <a:rPr sz="2400" b="1" spc="-25" dirty="0">
                <a:latin typeface="Arial"/>
                <a:cs typeface="Arial"/>
              </a:rPr>
              <a:t> </a:t>
            </a:r>
            <a:r>
              <a:rPr sz="2400" b="1" dirty="0">
                <a:latin typeface="Arial"/>
                <a:cs typeface="Arial"/>
              </a:rPr>
              <a:t>an</a:t>
            </a:r>
            <a:r>
              <a:rPr sz="2400" b="1" spc="-20" dirty="0">
                <a:latin typeface="Arial"/>
                <a:cs typeface="Arial"/>
              </a:rPr>
              <a:t> </a:t>
            </a:r>
            <a:r>
              <a:rPr sz="2400" b="1" dirty="0">
                <a:latin typeface="Arial"/>
                <a:cs typeface="Arial"/>
              </a:rPr>
              <a:t>Alternating</a:t>
            </a:r>
            <a:r>
              <a:rPr sz="2400" b="1" spc="-40" dirty="0">
                <a:latin typeface="Arial"/>
                <a:cs typeface="Arial"/>
              </a:rPr>
              <a:t> </a:t>
            </a:r>
            <a:r>
              <a:rPr sz="2400" b="1" dirty="0">
                <a:latin typeface="Arial"/>
                <a:cs typeface="Arial"/>
              </a:rPr>
              <a:t>Magnetic</a:t>
            </a:r>
            <a:r>
              <a:rPr sz="2400" b="1" spc="-20" dirty="0">
                <a:latin typeface="Arial"/>
                <a:cs typeface="Arial"/>
              </a:rPr>
              <a:t> </a:t>
            </a:r>
            <a:r>
              <a:rPr sz="2400" b="1" dirty="0">
                <a:latin typeface="Arial"/>
                <a:cs typeface="Arial"/>
              </a:rPr>
              <a:t>Field</a:t>
            </a:r>
            <a:r>
              <a:rPr sz="2400" b="1" spc="-30" dirty="0">
                <a:latin typeface="Arial"/>
                <a:cs typeface="Arial"/>
              </a:rPr>
              <a:t> </a:t>
            </a:r>
            <a:r>
              <a:rPr sz="2400" b="1" dirty="0">
                <a:latin typeface="Arial"/>
                <a:cs typeface="Arial"/>
              </a:rPr>
              <a:t>Due</a:t>
            </a:r>
            <a:r>
              <a:rPr sz="2400" b="1" spc="-20" dirty="0">
                <a:latin typeface="Arial"/>
                <a:cs typeface="Arial"/>
              </a:rPr>
              <a:t> </a:t>
            </a:r>
            <a:r>
              <a:rPr sz="2400" b="1" dirty="0">
                <a:latin typeface="Arial"/>
                <a:cs typeface="Arial"/>
              </a:rPr>
              <a:t>to</a:t>
            </a:r>
            <a:r>
              <a:rPr sz="2400" b="1" spc="-25" dirty="0">
                <a:latin typeface="Arial"/>
                <a:cs typeface="Arial"/>
              </a:rPr>
              <a:t> </a:t>
            </a:r>
            <a:r>
              <a:rPr sz="2400" b="1" spc="-10" dirty="0">
                <a:latin typeface="Arial"/>
                <a:cs typeface="Arial"/>
              </a:rPr>
              <a:t>Precession</a:t>
            </a:r>
            <a:endParaRPr sz="2400" dirty="0">
              <a:latin typeface="Arial"/>
              <a:cs typeface="Arial"/>
            </a:endParaRPr>
          </a:p>
          <a:p>
            <a:pPr>
              <a:lnSpc>
                <a:spcPct val="100000"/>
              </a:lnSpc>
            </a:pPr>
            <a:endParaRPr sz="2400" dirty="0">
              <a:latin typeface="Arial"/>
              <a:cs typeface="Arial"/>
            </a:endParaRPr>
          </a:p>
          <a:p>
            <a:pPr>
              <a:spcBef>
                <a:spcPts val="1390"/>
              </a:spcBef>
            </a:pPr>
            <a:endParaRPr sz="2400" dirty="0">
              <a:latin typeface="Arial"/>
              <a:cs typeface="Arial"/>
            </a:endParaRPr>
          </a:p>
          <a:p>
            <a:pPr marL="977900" marR="1880235" indent="-915035"/>
            <a:r>
              <a:rPr sz="2400" b="1" dirty="0">
                <a:solidFill>
                  <a:srgbClr val="6F2F9F"/>
                </a:solidFill>
                <a:latin typeface="Arial"/>
                <a:cs typeface="Arial"/>
              </a:rPr>
              <a:t>1946:</a:t>
            </a:r>
            <a:r>
              <a:rPr sz="2400" b="1" spc="-75" dirty="0">
                <a:solidFill>
                  <a:srgbClr val="6F2F9F"/>
                </a:solidFill>
                <a:latin typeface="Arial"/>
                <a:cs typeface="Arial"/>
              </a:rPr>
              <a:t> </a:t>
            </a:r>
            <a:r>
              <a:rPr sz="2400" b="1" dirty="0">
                <a:solidFill>
                  <a:srgbClr val="6F2F9F"/>
                </a:solidFill>
                <a:latin typeface="Arial"/>
                <a:cs typeface="Arial"/>
              </a:rPr>
              <a:t>Nuclear</a:t>
            </a:r>
            <a:r>
              <a:rPr sz="2400" b="1" spc="-90" dirty="0">
                <a:solidFill>
                  <a:srgbClr val="6F2F9F"/>
                </a:solidFill>
                <a:latin typeface="Arial"/>
                <a:cs typeface="Arial"/>
              </a:rPr>
              <a:t> </a:t>
            </a:r>
            <a:r>
              <a:rPr sz="2400" b="1" dirty="0">
                <a:solidFill>
                  <a:srgbClr val="6F2F9F"/>
                </a:solidFill>
                <a:latin typeface="Arial"/>
                <a:cs typeface="Arial"/>
              </a:rPr>
              <a:t>Magnetic</a:t>
            </a:r>
            <a:r>
              <a:rPr sz="2400" b="1" spc="-85" dirty="0">
                <a:solidFill>
                  <a:srgbClr val="6F2F9F"/>
                </a:solidFill>
                <a:latin typeface="Arial"/>
                <a:cs typeface="Arial"/>
              </a:rPr>
              <a:t> </a:t>
            </a:r>
            <a:r>
              <a:rPr sz="2400" b="1" dirty="0">
                <a:solidFill>
                  <a:srgbClr val="6F2F9F"/>
                </a:solidFill>
                <a:latin typeface="Arial"/>
                <a:cs typeface="Arial"/>
              </a:rPr>
              <a:t>Resonance</a:t>
            </a:r>
            <a:r>
              <a:rPr sz="2400" b="1" spc="-70" dirty="0">
                <a:solidFill>
                  <a:srgbClr val="6F2F9F"/>
                </a:solidFill>
                <a:latin typeface="Arial"/>
                <a:cs typeface="Arial"/>
              </a:rPr>
              <a:t> </a:t>
            </a:r>
            <a:r>
              <a:rPr sz="2400" b="1" spc="-10" dirty="0">
                <a:solidFill>
                  <a:srgbClr val="6F2F9F"/>
                </a:solidFill>
                <a:latin typeface="Arial"/>
                <a:cs typeface="Arial"/>
              </a:rPr>
              <a:t>(NMR) </a:t>
            </a:r>
            <a:r>
              <a:rPr sz="2400" b="1" dirty="0">
                <a:solidFill>
                  <a:srgbClr val="6F2F9F"/>
                </a:solidFill>
                <a:latin typeface="Arial"/>
                <a:cs typeface="Arial"/>
              </a:rPr>
              <a:t>Bloch</a:t>
            </a:r>
            <a:r>
              <a:rPr sz="2400" b="1" spc="-30" dirty="0">
                <a:solidFill>
                  <a:srgbClr val="6F2F9F"/>
                </a:solidFill>
                <a:latin typeface="Arial"/>
                <a:cs typeface="Arial"/>
              </a:rPr>
              <a:t> </a:t>
            </a:r>
            <a:r>
              <a:rPr sz="2400" b="1" dirty="0">
                <a:solidFill>
                  <a:srgbClr val="6F2F9F"/>
                </a:solidFill>
                <a:latin typeface="Arial"/>
                <a:cs typeface="Arial"/>
              </a:rPr>
              <a:t>(Stanford)</a:t>
            </a:r>
            <a:r>
              <a:rPr sz="2400" b="1" spc="-15" dirty="0">
                <a:solidFill>
                  <a:srgbClr val="6F2F9F"/>
                </a:solidFill>
                <a:latin typeface="Arial"/>
                <a:cs typeface="Arial"/>
              </a:rPr>
              <a:t> </a:t>
            </a:r>
            <a:r>
              <a:rPr sz="2400" b="1" dirty="0">
                <a:solidFill>
                  <a:srgbClr val="6F2F9F"/>
                </a:solidFill>
                <a:latin typeface="Arial"/>
                <a:cs typeface="Arial"/>
              </a:rPr>
              <a:t>and</a:t>
            </a:r>
            <a:r>
              <a:rPr sz="2400" b="1" spc="-25" dirty="0">
                <a:solidFill>
                  <a:srgbClr val="6F2F9F"/>
                </a:solidFill>
                <a:latin typeface="Arial"/>
                <a:cs typeface="Arial"/>
              </a:rPr>
              <a:t> </a:t>
            </a:r>
            <a:r>
              <a:rPr sz="2400" b="1" dirty="0">
                <a:solidFill>
                  <a:srgbClr val="6F2F9F"/>
                </a:solidFill>
                <a:latin typeface="Arial"/>
                <a:cs typeface="Arial"/>
              </a:rPr>
              <a:t>Purcell</a:t>
            </a:r>
            <a:r>
              <a:rPr sz="2400" b="1" spc="-15" dirty="0">
                <a:solidFill>
                  <a:srgbClr val="6F2F9F"/>
                </a:solidFill>
                <a:latin typeface="Arial"/>
                <a:cs typeface="Arial"/>
              </a:rPr>
              <a:t> </a:t>
            </a:r>
            <a:r>
              <a:rPr sz="2400" b="1" spc="-10" dirty="0">
                <a:solidFill>
                  <a:srgbClr val="6F2F9F"/>
                </a:solidFill>
                <a:latin typeface="Arial"/>
                <a:cs typeface="Arial"/>
              </a:rPr>
              <a:t>(Harvard)</a:t>
            </a:r>
            <a:endParaRPr sz="2400" dirty="0">
              <a:latin typeface="Arial"/>
              <a:cs typeface="Arial"/>
            </a:endParaRPr>
          </a:p>
          <a:p>
            <a:pPr marL="977900">
              <a:lnSpc>
                <a:spcPts val="5225"/>
              </a:lnSpc>
            </a:pPr>
            <a:r>
              <a:rPr sz="4400" b="1" dirty="0">
                <a:solidFill>
                  <a:srgbClr val="6F2F9F"/>
                </a:solidFill>
                <a:latin typeface="Arial"/>
                <a:cs typeface="Arial"/>
              </a:rPr>
              <a:t>1952</a:t>
            </a:r>
            <a:r>
              <a:rPr sz="4400" b="1" spc="-40" dirty="0">
                <a:solidFill>
                  <a:srgbClr val="6F2F9F"/>
                </a:solidFill>
                <a:latin typeface="Arial"/>
                <a:cs typeface="Arial"/>
              </a:rPr>
              <a:t> </a:t>
            </a:r>
            <a:r>
              <a:rPr sz="4400" b="1" dirty="0">
                <a:solidFill>
                  <a:srgbClr val="6F2F9F"/>
                </a:solidFill>
                <a:latin typeface="Arial"/>
                <a:cs typeface="Arial"/>
              </a:rPr>
              <a:t>Nobel</a:t>
            </a:r>
            <a:r>
              <a:rPr sz="4400" b="1" spc="-35" dirty="0">
                <a:solidFill>
                  <a:srgbClr val="6F2F9F"/>
                </a:solidFill>
                <a:latin typeface="Arial"/>
                <a:cs typeface="Arial"/>
              </a:rPr>
              <a:t> </a:t>
            </a:r>
            <a:r>
              <a:rPr sz="4400" b="1" dirty="0">
                <a:solidFill>
                  <a:srgbClr val="6F2F9F"/>
                </a:solidFill>
                <a:latin typeface="Arial"/>
                <a:cs typeface="Arial"/>
              </a:rPr>
              <a:t>Prize</a:t>
            </a:r>
            <a:r>
              <a:rPr sz="4400" b="1" spc="-35" dirty="0">
                <a:solidFill>
                  <a:srgbClr val="6F2F9F"/>
                </a:solidFill>
                <a:latin typeface="Arial"/>
                <a:cs typeface="Arial"/>
              </a:rPr>
              <a:t> </a:t>
            </a:r>
            <a:r>
              <a:rPr sz="4400" b="1" dirty="0">
                <a:solidFill>
                  <a:srgbClr val="6F2F9F"/>
                </a:solidFill>
                <a:latin typeface="Arial"/>
                <a:cs typeface="Arial"/>
              </a:rPr>
              <a:t>in</a:t>
            </a:r>
            <a:r>
              <a:rPr sz="4400" b="1" spc="-30" dirty="0">
                <a:solidFill>
                  <a:srgbClr val="6F2F9F"/>
                </a:solidFill>
                <a:latin typeface="Arial"/>
                <a:cs typeface="Arial"/>
              </a:rPr>
              <a:t> </a:t>
            </a:r>
            <a:r>
              <a:rPr sz="4400" b="1" spc="-10" dirty="0">
                <a:solidFill>
                  <a:srgbClr val="6F2F9F"/>
                </a:solidFill>
                <a:latin typeface="Arial"/>
                <a:cs typeface="Arial"/>
              </a:rPr>
              <a:t>Physics</a:t>
            </a:r>
            <a:endParaRPr sz="4400" dirty="0">
              <a:latin typeface="Arial"/>
              <a:cs typeface="Arial"/>
            </a:endParaRPr>
          </a:p>
        </p:txBody>
      </p:sp>
      <p:grpSp>
        <p:nvGrpSpPr>
          <p:cNvPr id="5" name="object 5"/>
          <p:cNvGrpSpPr/>
          <p:nvPr/>
        </p:nvGrpSpPr>
        <p:grpSpPr>
          <a:xfrm>
            <a:off x="152400" y="925330"/>
            <a:ext cx="8890000" cy="3885565"/>
            <a:chOff x="127000" y="1036447"/>
            <a:chExt cx="8890000" cy="3885565"/>
          </a:xfrm>
        </p:grpSpPr>
        <p:sp>
          <p:nvSpPr>
            <p:cNvPr id="6" name="object 6"/>
            <p:cNvSpPr/>
            <p:nvPr/>
          </p:nvSpPr>
          <p:spPr>
            <a:xfrm>
              <a:off x="152400" y="1061847"/>
              <a:ext cx="8839200" cy="3018790"/>
            </a:xfrm>
            <a:custGeom>
              <a:avLst/>
              <a:gdLst/>
              <a:ahLst/>
              <a:cxnLst/>
              <a:rect l="l" t="t" r="r" b="b"/>
              <a:pathLst>
                <a:path w="8839200" h="3018790">
                  <a:moveTo>
                    <a:pt x="0" y="3018535"/>
                  </a:moveTo>
                  <a:lnTo>
                    <a:pt x="8839200" y="3018535"/>
                  </a:lnTo>
                  <a:lnTo>
                    <a:pt x="8839200" y="0"/>
                  </a:lnTo>
                  <a:lnTo>
                    <a:pt x="0" y="0"/>
                  </a:lnTo>
                  <a:lnTo>
                    <a:pt x="0" y="3018535"/>
                  </a:lnTo>
                  <a:close/>
                </a:path>
              </a:pathLst>
            </a:custGeom>
            <a:ln w="50799">
              <a:solidFill>
                <a:srgbClr val="FF0000"/>
              </a:solidFill>
            </a:ln>
          </p:spPr>
          <p:txBody>
            <a:bodyPr wrap="square" lIns="0" tIns="0" rIns="0" bIns="0" rtlCol="0"/>
            <a:lstStyle/>
            <a:p>
              <a:endParaRPr/>
            </a:p>
          </p:txBody>
        </p:sp>
        <p:sp>
          <p:nvSpPr>
            <p:cNvPr id="7" name="object 7"/>
            <p:cNvSpPr/>
            <p:nvPr/>
          </p:nvSpPr>
          <p:spPr>
            <a:xfrm>
              <a:off x="4208145" y="4080382"/>
              <a:ext cx="904875" cy="816610"/>
            </a:xfrm>
            <a:custGeom>
              <a:avLst/>
              <a:gdLst/>
              <a:ahLst/>
              <a:cxnLst/>
              <a:rect l="l" t="t" r="r" b="b"/>
              <a:pathLst>
                <a:path w="904875" h="816610">
                  <a:moveTo>
                    <a:pt x="678433" y="0"/>
                  </a:moveTo>
                  <a:lnTo>
                    <a:pt x="226187" y="0"/>
                  </a:lnTo>
                  <a:lnTo>
                    <a:pt x="226187" y="408051"/>
                  </a:lnTo>
                  <a:lnTo>
                    <a:pt x="0" y="408051"/>
                  </a:lnTo>
                  <a:lnTo>
                    <a:pt x="452374" y="816102"/>
                  </a:lnTo>
                  <a:lnTo>
                    <a:pt x="904620" y="408051"/>
                  </a:lnTo>
                  <a:lnTo>
                    <a:pt x="678433" y="408051"/>
                  </a:lnTo>
                  <a:lnTo>
                    <a:pt x="678433" y="0"/>
                  </a:lnTo>
                  <a:close/>
                </a:path>
              </a:pathLst>
            </a:custGeom>
            <a:solidFill>
              <a:srgbClr val="FF0000"/>
            </a:solidFill>
          </p:spPr>
          <p:txBody>
            <a:bodyPr wrap="square" lIns="0" tIns="0" rIns="0" bIns="0" rtlCol="0"/>
            <a:lstStyle/>
            <a:p>
              <a:endParaRPr/>
            </a:p>
          </p:txBody>
        </p:sp>
        <p:sp>
          <p:nvSpPr>
            <p:cNvPr id="8" name="object 8"/>
            <p:cNvSpPr/>
            <p:nvPr/>
          </p:nvSpPr>
          <p:spPr>
            <a:xfrm>
              <a:off x="4208145" y="4080382"/>
              <a:ext cx="904875" cy="816610"/>
            </a:xfrm>
            <a:custGeom>
              <a:avLst/>
              <a:gdLst/>
              <a:ahLst/>
              <a:cxnLst/>
              <a:rect l="l" t="t" r="r" b="b"/>
              <a:pathLst>
                <a:path w="904875" h="816610">
                  <a:moveTo>
                    <a:pt x="0" y="408051"/>
                  </a:moveTo>
                  <a:lnTo>
                    <a:pt x="226187" y="408051"/>
                  </a:lnTo>
                  <a:lnTo>
                    <a:pt x="226187" y="0"/>
                  </a:lnTo>
                  <a:lnTo>
                    <a:pt x="678433" y="0"/>
                  </a:lnTo>
                  <a:lnTo>
                    <a:pt x="678433" y="408051"/>
                  </a:lnTo>
                  <a:lnTo>
                    <a:pt x="904620" y="408051"/>
                  </a:lnTo>
                  <a:lnTo>
                    <a:pt x="452374" y="816102"/>
                  </a:lnTo>
                  <a:lnTo>
                    <a:pt x="0" y="408051"/>
                  </a:lnTo>
                  <a:close/>
                </a:path>
              </a:pathLst>
            </a:custGeom>
            <a:ln w="50800">
              <a:solidFill>
                <a:srgbClr val="FF0000"/>
              </a:solidFill>
            </a:ln>
          </p:spPr>
          <p:txBody>
            <a:bodyPr wrap="square" lIns="0" tIns="0" rIns="0" bIns="0" rtlCol="0"/>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535305">
              <a:spcBef>
                <a:spcPts val="95"/>
              </a:spcBef>
            </a:pPr>
            <a:r>
              <a:rPr dirty="0"/>
              <a:t>How</a:t>
            </a:r>
            <a:r>
              <a:rPr spc="-70" dirty="0"/>
              <a:t> </a:t>
            </a:r>
            <a:r>
              <a:rPr dirty="0"/>
              <a:t>to</a:t>
            </a:r>
            <a:r>
              <a:rPr spc="-60" dirty="0"/>
              <a:t> </a:t>
            </a:r>
            <a:r>
              <a:rPr dirty="0"/>
              <a:t>Perturb</a:t>
            </a:r>
            <a:r>
              <a:rPr spc="-60" dirty="0"/>
              <a:t> </a:t>
            </a:r>
            <a:r>
              <a:rPr dirty="0"/>
              <a:t>the</a:t>
            </a:r>
            <a:r>
              <a:rPr spc="-50" dirty="0"/>
              <a:t> </a:t>
            </a:r>
            <a:r>
              <a:rPr spc="-10" dirty="0"/>
              <a:t>Balance?</a:t>
            </a:r>
          </a:p>
        </p:txBody>
      </p:sp>
      <p:pic>
        <p:nvPicPr>
          <p:cNvPr id="4" name="object 4"/>
          <p:cNvPicPr/>
          <p:nvPr/>
        </p:nvPicPr>
        <p:blipFill>
          <a:blip r:embed="rId3" cstate="print"/>
          <a:stretch>
            <a:fillRect/>
          </a:stretch>
        </p:blipFill>
        <p:spPr>
          <a:xfrm>
            <a:off x="4728171" y="1282194"/>
            <a:ext cx="4133850" cy="466725"/>
          </a:xfrm>
          <a:prstGeom prst="rect">
            <a:avLst/>
          </a:prstGeom>
        </p:spPr>
      </p:pic>
      <p:grpSp>
        <p:nvGrpSpPr>
          <p:cNvPr id="5" name="object 5"/>
          <p:cNvGrpSpPr/>
          <p:nvPr/>
        </p:nvGrpSpPr>
        <p:grpSpPr>
          <a:xfrm>
            <a:off x="-12357" y="685800"/>
            <a:ext cx="8863330" cy="6094730"/>
            <a:chOff x="0" y="524128"/>
            <a:chExt cx="8863330" cy="6094730"/>
          </a:xfrm>
        </p:grpSpPr>
        <p:pic>
          <p:nvPicPr>
            <p:cNvPr id="6" name="object 6"/>
            <p:cNvPicPr/>
            <p:nvPr/>
          </p:nvPicPr>
          <p:blipFill>
            <a:blip r:embed="rId4" cstate="print"/>
            <a:stretch>
              <a:fillRect/>
            </a:stretch>
          </p:blipFill>
          <p:spPr>
            <a:xfrm>
              <a:off x="1026663" y="1909900"/>
              <a:ext cx="7836111" cy="4708767"/>
            </a:xfrm>
            <a:prstGeom prst="rect">
              <a:avLst/>
            </a:prstGeom>
          </p:spPr>
        </p:pic>
        <p:pic>
          <p:nvPicPr>
            <p:cNvPr id="7" name="object 7"/>
            <p:cNvPicPr/>
            <p:nvPr/>
          </p:nvPicPr>
          <p:blipFill>
            <a:blip r:embed="rId5" cstate="print"/>
            <a:stretch>
              <a:fillRect/>
            </a:stretch>
          </p:blipFill>
          <p:spPr>
            <a:xfrm>
              <a:off x="0" y="524128"/>
              <a:ext cx="1686306" cy="1691513"/>
            </a:xfrm>
            <a:prstGeom prst="rect">
              <a:avLst/>
            </a:prstGeom>
          </p:spPr>
        </p:pic>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082675">
              <a:spcBef>
                <a:spcPts val="95"/>
              </a:spcBef>
            </a:pPr>
            <a:r>
              <a:rPr dirty="0"/>
              <a:t>RF</a:t>
            </a:r>
            <a:r>
              <a:rPr spc="-80" dirty="0"/>
              <a:t> </a:t>
            </a:r>
            <a:r>
              <a:rPr dirty="0"/>
              <a:t>Excitation</a:t>
            </a:r>
            <a:r>
              <a:rPr spc="-65" dirty="0"/>
              <a:t> </a:t>
            </a:r>
            <a:r>
              <a:rPr dirty="0"/>
              <a:t>(QM</a:t>
            </a:r>
            <a:r>
              <a:rPr spc="-60" dirty="0"/>
              <a:t> </a:t>
            </a:r>
            <a:r>
              <a:rPr spc="-10" dirty="0"/>
              <a:t>View)</a:t>
            </a:r>
          </a:p>
        </p:txBody>
      </p:sp>
      <p:sp>
        <p:nvSpPr>
          <p:cNvPr id="4" name="object 4"/>
          <p:cNvSpPr/>
          <p:nvPr/>
        </p:nvSpPr>
        <p:spPr>
          <a:xfrm>
            <a:off x="2600432" y="3639674"/>
            <a:ext cx="688975" cy="476884"/>
          </a:xfrm>
          <a:custGeom>
            <a:avLst/>
            <a:gdLst/>
            <a:ahLst/>
            <a:cxnLst/>
            <a:rect l="l" t="t" r="r" b="b"/>
            <a:pathLst>
              <a:path w="688975" h="476885">
                <a:moveTo>
                  <a:pt x="0" y="0"/>
                </a:moveTo>
                <a:lnTo>
                  <a:pt x="5299" y="71203"/>
                </a:lnTo>
                <a:lnTo>
                  <a:pt x="10598" y="140978"/>
                </a:lnTo>
                <a:lnTo>
                  <a:pt x="15897" y="207896"/>
                </a:lnTo>
                <a:lnTo>
                  <a:pt x="21196" y="270527"/>
                </a:lnTo>
                <a:lnTo>
                  <a:pt x="26495" y="327442"/>
                </a:lnTo>
                <a:lnTo>
                  <a:pt x="31794" y="377213"/>
                </a:lnTo>
                <a:lnTo>
                  <a:pt x="37093" y="418412"/>
                </a:lnTo>
                <a:lnTo>
                  <a:pt x="47691" y="469374"/>
                </a:lnTo>
                <a:lnTo>
                  <a:pt x="52991" y="476280"/>
                </a:lnTo>
                <a:lnTo>
                  <a:pt x="58290" y="462944"/>
                </a:lnTo>
                <a:lnTo>
                  <a:pt x="63589" y="426747"/>
                </a:lnTo>
                <a:lnTo>
                  <a:pt x="68888" y="373403"/>
                </a:lnTo>
                <a:lnTo>
                  <a:pt x="74187" y="308629"/>
                </a:lnTo>
                <a:lnTo>
                  <a:pt x="79486" y="238140"/>
                </a:lnTo>
                <a:lnTo>
                  <a:pt x="84785" y="167650"/>
                </a:lnTo>
                <a:lnTo>
                  <a:pt x="90085" y="102876"/>
                </a:lnTo>
                <a:lnTo>
                  <a:pt x="95384" y="49533"/>
                </a:lnTo>
                <a:lnTo>
                  <a:pt x="100684" y="13335"/>
                </a:lnTo>
                <a:lnTo>
                  <a:pt x="105984" y="0"/>
                </a:lnTo>
                <a:lnTo>
                  <a:pt x="111282" y="13335"/>
                </a:lnTo>
                <a:lnTo>
                  <a:pt x="116580" y="49533"/>
                </a:lnTo>
                <a:lnTo>
                  <a:pt x="121879" y="102876"/>
                </a:lnTo>
                <a:lnTo>
                  <a:pt x="127178" y="167650"/>
                </a:lnTo>
                <a:lnTo>
                  <a:pt x="132477" y="238140"/>
                </a:lnTo>
                <a:lnTo>
                  <a:pt x="137776" y="308629"/>
                </a:lnTo>
                <a:lnTo>
                  <a:pt x="143076" y="373403"/>
                </a:lnTo>
                <a:lnTo>
                  <a:pt x="148374" y="426747"/>
                </a:lnTo>
                <a:lnTo>
                  <a:pt x="153673" y="462944"/>
                </a:lnTo>
                <a:lnTo>
                  <a:pt x="158971" y="476280"/>
                </a:lnTo>
                <a:lnTo>
                  <a:pt x="164271" y="462944"/>
                </a:lnTo>
                <a:lnTo>
                  <a:pt x="174871" y="373403"/>
                </a:lnTo>
                <a:lnTo>
                  <a:pt x="180170" y="308629"/>
                </a:lnTo>
                <a:lnTo>
                  <a:pt x="185469" y="238140"/>
                </a:lnTo>
                <a:lnTo>
                  <a:pt x="190769" y="167650"/>
                </a:lnTo>
                <a:lnTo>
                  <a:pt x="196068" y="102876"/>
                </a:lnTo>
                <a:lnTo>
                  <a:pt x="201368" y="49533"/>
                </a:lnTo>
                <a:lnTo>
                  <a:pt x="206667" y="13335"/>
                </a:lnTo>
                <a:lnTo>
                  <a:pt x="211968" y="0"/>
                </a:lnTo>
                <a:lnTo>
                  <a:pt x="217266" y="13335"/>
                </a:lnTo>
                <a:lnTo>
                  <a:pt x="222563" y="49533"/>
                </a:lnTo>
                <a:lnTo>
                  <a:pt x="227861" y="102876"/>
                </a:lnTo>
                <a:lnTo>
                  <a:pt x="233159" y="167650"/>
                </a:lnTo>
                <a:lnTo>
                  <a:pt x="238458" y="238140"/>
                </a:lnTo>
                <a:lnTo>
                  <a:pt x="243756" y="308629"/>
                </a:lnTo>
                <a:lnTo>
                  <a:pt x="249055" y="373403"/>
                </a:lnTo>
                <a:lnTo>
                  <a:pt x="254355" y="426747"/>
                </a:lnTo>
                <a:lnTo>
                  <a:pt x="259655" y="462944"/>
                </a:lnTo>
                <a:lnTo>
                  <a:pt x="264955" y="476280"/>
                </a:lnTo>
                <a:lnTo>
                  <a:pt x="270253" y="462944"/>
                </a:lnTo>
                <a:lnTo>
                  <a:pt x="275551" y="426747"/>
                </a:lnTo>
                <a:lnTo>
                  <a:pt x="280850" y="373403"/>
                </a:lnTo>
                <a:lnTo>
                  <a:pt x="286149" y="308629"/>
                </a:lnTo>
                <a:lnTo>
                  <a:pt x="291449" y="238140"/>
                </a:lnTo>
                <a:lnTo>
                  <a:pt x="296748" y="167650"/>
                </a:lnTo>
                <a:lnTo>
                  <a:pt x="302047" y="102876"/>
                </a:lnTo>
                <a:lnTo>
                  <a:pt x="307346" y="49533"/>
                </a:lnTo>
                <a:lnTo>
                  <a:pt x="312644" y="13335"/>
                </a:lnTo>
                <a:lnTo>
                  <a:pt x="317942" y="0"/>
                </a:lnTo>
                <a:lnTo>
                  <a:pt x="323243" y="13335"/>
                </a:lnTo>
                <a:lnTo>
                  <a:pt x="328543" y="49533"/>
                </a:lnTo>
                <a:lnTo>
                  <a:pt x="333842" y="102876"/>
                </a:lnTo>
                <a:lnTo>
                  <a:pt x="339141" y="167650"/>
                </a:lnTo>
                <a:lnTo>
                  <a:pt x="344441" y="238140"/>
                </a:lnTo>
                <a:lnTo>
                  <a:pt x="349740" y="308629"/>
                </a:lnTo>
                <a:lnTo>
                  <a:pt x="355039" y="373403"/>
                </a:lnTo>
                <a:lnTo>
                  <a:pt x="360339" y="426747"/>
                </a:lnTo>
                <a:lnTo>
                  <a:pt x="365639" y="462944"/>
                </a:lnTo>
                <a:lnTo>
                  <a:pt x="370939" y="476280"/>
                </a:lnTo>
                <a:lnTo>
                  <a:pt x="376237" y="462944"/>
                </a:lnTo>
                <a:lnTo>
                  <a:pt x="381536" y="426747"/>
                </a:lnTo>
                <a:lnTo>
                  <a:pt x="386835" y="373403"/>
                </a:lnTo>
                <a:lnTo>
                  <a:pt x="392134" y="308629"/>
                </a:lnTo>
                <a:lnTo>
                  <a:pt x="397433" y="238140"/>
                </a:lnTo>
                <a:lnTo>
                  <a:pt x="402732" y="167650"/>
                </a:lnTo>
                <a:lnTo>
                  <a:pt x="408031" y="102876"/>
                </a:lnTo>
                <a:lnTo>
                  <a:pt x="413330" y="49533"/>
                </a:lnTo>
                <a:lnTo>
                  <a:pt x="418628" y="13335"/>
                </a:lnTo>
                <a:lnTo>
                  <a:pt x="423926" y="0"/>
                </a:lnTo>
                <a:lnTo>
                  <a:pt x="429227" y="13335"/>
                </a:lnTo>
                <a:lnTo>
                  <a:pt x="439826" y="102876"/>
                </a:lnTo>
                <a:lnTo>
                  <a:pt x="445125" y="167650"/>
                </a:lnTo>
                <a:lnTo>
                  <a:pt x="450424" y="238140"/>
                </a:lnTo>
                <a:lnTo>
                  <a:pt x="455722" y="308629"/>
                </a:lnTo>
                <a:lnTo>
                  <a:pt x="461020" y="373403"/>
                </a:lnTo>
                <a:lnTo>
                  <a:pt x="466318" y="426747"/>
                </a:lnTo>
                <a:lnTo>
                  <a:pt x="471616" y="462944"/>
                </a:lnTo>
                <a:lnTo>
                  <a:pt x="476913" y="476280"/>
                </a:lnTo>
                <a:lnTo>
                  <a:pt x="482214" y="462944"/>
                </a:lnTo>
                <a:lnTo>
                  <a:pt x="487514" y="426747"/>
                </a:lnTo>
                <a:lnTo>
                  <a:pt x="492813" y="373403"/>
                </a:lnTo>
                <a:lnTo>
                  <a:pt x="498113" y="308629"/>
                </a:lnTo>
                <a:lnTo>
                  <a:pt x="503412" y="238140"/>
                </a:lnTo>
                <a:lnTo>
                  <a:pt x="508711" y="167650"/>
                </a:lnTo>
                <a:lnTo>
                  <a:pt x="514011" y="102876"/>
                </a:lnTo>
                <a:lnTo>
                  <a:pt x="519310" y="49533"/>
                </a:lnTo>
                <a:lnTo>
                  <a:pt x="524610" y="13335"/>
                </a:lnTo>
                <a:lnTo>
                  <a:pt x="529911" y="0"/>
                </a:lnTo>
                <a:lnTo>
                  <a:pt x="535209" y="13335"/>
                </a:lnTo>
                <a:lnTo>
                  <a:pt x="540507" y="49533"/>
                </a:lnTo>
                <a:lnTo>
                  <a:pt x="545806" y="102876"/>
                </a:lnTo>
                <a:lnTo>
                  <a:pt x="551105" y="167650"/>
                </a:lnTo>
                <a:lnTo>
                  <a:pt x="556404" y="238140"/>
                </a:lnTo>
                <a:lnTo>
                  <a:pt x="561703" y="308629"/>
                </a:lnTo>
                <a:lnTo>
                  <a:pt x="567002" y="373403"/>
                </a:lnTo>
                <a:lnTo>
                  <a:pt x="572301" y="426747"/>
                </a:lnTo>
                <a:lnTo>
                  <a:pt x="577600" y="462944"/>
                </a:lnTo>
                <a:lnTo>
                  <a:pt x="582898" y="476280"/>
                </a:lnTo>
                <a:lnTo>
                  <a:pt x="588198" y="462944"/>
                </a:lnTo>
                <a:lnTo>
                  <a:pt x="593498" y="426747"/>
                </a:lnTo>
                <a:lnTo>
                  <a:pt x="598798" y="373403"/>
                </a:lnTo>
                <a:lnTo>
                  <a:pt x="604097" y="308629"/>
                </a:lnTo>
                <a:lnTo>
                  <a:pt x="609396" y="238140"/>
                </a:lnTo>
                <a:lnTo>
                  <a:pt x="614695" y="167650"/>
                </a:lnTo>
                <a:lnTo>
                  <a:pt x="619995" y="102876"/>
                </a:lnTo>
                <a:lnTo>
                  <a:pt x="625294" y="49533"/>
                </a:lnTo>
                <a:lnTo>
                  <a:pt x="630594" y="13335"/>
                </a:lnTo>
                <a:lnTo>
                  <a:pt x="635895" y="0"/>
                </a:lnTo>
                <a:lnTo>
                  <a:pt x="641193" y="6906"/>
                </a:lnTo>
                <a:lnTo>
                  <a:pt x="651790" y="57868"/>
                </a:lnTo>
                <a:lnTo>
                  <a:pt x="657089" y="99066"/>
                </a:lnTo>
                <a:lnTo>
                  <a:pt x="662388" y="148837"/>
                </a:lnTo>
                <a:lnTo>
                  <a:pt x="667687" y="205753"/>
                </a:lnTo>
                <a:lnTo>
                  <a:pt x="672987" y="268383"/>
                </a:lnTo>
                <a:lnTo>
                  <a:pt x="678285" y="335301"/>
                </a:lnTo>
                <a:lnTo>
                  <a:pt x="683584" y="405076"/>
                </a:lnTo>
                <a:lnTo>
                  <a:pt x="688882" y="476280"/>
                </a:lnTo>
              </a:path>
            </a:pathLst>
          </a:custGeom>
          <a:ln w="9528">
            <a:solidFill>
              <a:srgbClr val="000000"/>
            </a:solidFill>
          </a:ln>
        </p:spPr>
        <p:txBody>
          <a:bodyPr wrap="square" lIns="0" tIns="0" rIns="0" bIns="0" rtlCol="0"/>
          <a:lstStyle/>
          <a:p>
            <a:endParaRPr/>
          </a:p>
        </p:txBody>
      </p:sp>
      <p:sp>
        <p:nvSpPr>
          <p:cNvPr id="5" name="object 5"/>
          <p:cNvSpPr/>
          <p:nvPr/>
        </p:nvSpPr>
        <p:spPr>
          <a:xfrm>
            <a:off x="3394196" y="3848047"/>
            <a:ext cx="424815" cy="59690"/>
          </a:xfrm>
          <a:custGeom>
            <a:avLst/>
            <a:gdLst/>
            <a:ahLst/>
            <a:cxnLst/>
            <a:rect l="l" t="t" r="r" b="b"/>
            <a:pathLst>
              <a:path w="424814" h="59689">
                <a:moveTo>
                  <a:pt x="364702" y="0"/>
                </a:moveTo>
                <a:lnTo>
                  <a:pt x="364702" y="59535"/>
                </a:lnTo>
                <a:lnTo>
                  <a:pt x="414759" y="34530"/>
                </a:lnTo>
                <a:lnTo>
                  <a:pt x="374634" y="34530"/>
                </a:lnTo>
                <a:lnTo>
                  <a:pt x="374634" y="25004"/>
                </a:lnTo>
                <a:lnTo>
                  <a:pt x="414759" y="25004"/>
                </a:lnTo>
                <a:lnTo>
                  <a:pt x="364702" y="0"/>
                </a:lnTo>
                <a:close/>
              </a:path>
              <a:path w="424814" h="59689">
                <a:moveTo>
                  <a:pt x="364702" y="25004"/>
                </a:moveTo>
                <a:lnTo>
                  <a:pt x="0" y="25004"/>
                </a:lnTo>
                <a:lnTo>
                  <a:pt x="0" y="34530"/>
                </a:lnTo>
                <a:lnTo>
                  <a:pt x="364702" y="34530"/>
                </a:lnTo>
                <a:lnTo>
                  <a:pt x="364702" y="25004"/>
                </a:lnTo>
                <a:close/>
              </a:path>
              <a:path w="424814" h="59689">
                <a:moveTo>
                  <a:pt x="414759" y="25004"/>
                </a:moveTo>
                <a:lnTo>
                  <a:pt x="374634" y="25004"/>
                </a:lnTo>
                <a:lnTo>
                  <a:pt x="374634" y="34530"/>
                </a:lnTo>
                <a:lnTo>
                  <a:pt x="414759" y="34530"/>
                </a:lnTo>
                <a:lnTo>
                  <a:pt x="424294" y="29767"/>
                </a:lnTo>
                <a:lnTo>
                  <a:pt x="414759" y="25004"/>
                </a:lnTo>
                <a:close/>
              </a:path>
            </a:pathLst>
          </a:custGeom>
          <a:solidFill>
            <a:srgbClr val="000000"/>
          </a:solidFill>
        </p:spPr>
        <p:txBody>
          <a:bodyPr wrap="square" lIns="0" tIns="0" rIns="0" bIns="0" rtlCol="0"/>
          <a:lstStyle/>
          <a:p>
            <a:endParaRPr/>
          </a:p>
        </p:txBody>
      </p:sp>
      <p:sp>
        <p:nvSpPr>
          <p:cNvPr id="6" name="object 6"/>
          <p:cNvSpPr txBox="1"/>
          <p:nvPr/>
        </p:nvSpPr>
        <p:spPr>
          <a:xfrm>
            <a:off x="2581377" y="3264637"/>
            <a:ext cx="5413375" cy="1063753"/>
          </a:xfrm>
          <a:prstGeom prst="rect">
            <a:avLst/>
          </a:prstGeom>
          <a:ln w="28575">
            <a:solidFill>
              <a:srgbClr val="FF0000"/>
            </a:solidFill>
          </a:ln>
        </p:spPr>
        <p:txBody>
          <a:bodyPr vert="horz" wrap="square" lIns="0" tIns="80645" rIns="0" bIns="0" rtlCol="0">
            <a:spAutoFit/>
          </a:bodyPr>
          <a:lstStyle/>
          <a:p>
            <a:pPr marR="189865" algn="r">
              <a:spcBef>
                <a:spcPts val="635"/>
              </a:spcBef>
            </a:pPr>
            <a:r>
              <a:rPr sz="1850" spc="-10" dirty="0">
                <a:latin typeface="Times New Roman"/>
                <a:cs typeface="Times New Roman"/>
              </a:rPr>
              <a:t>Lower</a:t>
            </a:r>
            <a:endParaRPr sz="1850">
              <a:latin typeface="Times New Roman"/>
              <a:cs typeface="Times New Roman"/>
            </a:endParaRPr>
          </a:p>
          <a:p>
            <a:pPr>
              <a:spcBef>
                <a:spcPts val="1030"/>
              </a:spcBef>
            </a:pPr>
            <a:endParaRPr sz="1850">
              <a:latin typeface="Times New Roman"/>
              <a:cs typeface="Times New Roman"/>
            </a:endParaRPr>
          </a:p>
          <a:p>
            <a:pPr marR="148590" algn="r"/>
            <a:r>
              <a:rPr sz="1850" spc="-10" dirty="0">
                <a:latin typeface="Times New Roman"/>
                <a:cs typeface="Times New Roman"/>
              </a:rPr>
              <a:t>Higher</a:t>
            </a:r>
            <a:endParaRPr sz="1850">
              <a:latin typeface="Times New Roman"/>
              <a:cs typeface="Times New Roman"/>
            </a:endParaRPr>
          </a:p>
        </p:txBody>
      </p:sp>
      <p:grpSp>
        <p:nvGrpSpPr>
          <p:cNvPr id="7" name="object 7"/>
          <p:cNvGrpSpPr/>
          <p:nvPr/>
        </p:nvGrpSpPr>
        <p:grpSpPr>
          <a:xfrm>
            <a:off x="3919798" y="3337204"/>
            <a:ext cx="274320" cy="307340"/>
            <a:chOff x="2395798" y="3337204"/>
            <a:chExt cx="274320" cy="307340"/>
          </a:xfrm>
        </p:grpSpPr>
        <p:sp>
          <p:nvSpPr>
            <p:cNvPr id="8" name="object 8"/>
            <p:cNvSpPr/>
            <p:nvPr/>
          </p:nvSpPr>
          <p:spPr>
            <a:xfrm>
              <a:off x="2400563" y="3341969"/>
              <a:ext cx="264795" cy="297815"/>
            </a:xfrm>
            <a:custGeom>
              <a:avLst/>
              <a:gdLst/>
              <a:ahLst/>
              <a:cxnLst/>
              <a:rect l="l" t="t" r="r" b="b"/>
              <a:pathLst>
                <a:path w="264794" h="297814">
                  <a:moveTo>
                    <a:pt x="132294" y="0"/>
                  </a:moveTo>
                  <a:lnTo>
                    <a:pt x="90465" y="7592"/>
                  </a:lnTo>
                  <a:lnTo>
                    <a:pt x="54147" y="28731"/>
                  </a:lnTo>
                  <a:lnTo>
                    <a:pt x="25514" y="60960"/>
                  </a:lnTo>
                  <a:lnTo>
                    <a:pt x="6741" y="101824"/>
                  </a:lnTo>
                  <a:lnTo>
                    <a:pt x="0" y="148867"/>
                  </a:lnTo>
                  <a:lnTo>
                    <a:pt x="6741" y="195910"/>
                  </a:lnTo>
                  <a:lnTo>
                    <a:pt x="25514" y="236767"/>
                  </a:lnTo>
                  <a:lnTo>
                    <a:pt x="54147" y="268987"/>
                  </a:lnTo>
                  <a:lnTo>
                    <a:pt x="90465" y="290116"/>
                  </a:lnTo>
                  <a:lnTo>
                    <a:pt x="132294" y="297704"/>
                  </a:lnTo>
                  <a:lnTo>
                    <a:pt x="174122" y="290116"/>
                  </a:lnTo>
                  <a:lnTo>
                    <a:pt x="210440" y="268987"/>
                  </a:lnTo>
                  <a:lnTo>
                    <a:pt x="239073" y="236767"/>
                  </a:lnTo>
                  <a:lnTo>
                    <a:pt x="257846" y="195910"/>
                  </a:lnTo>
                  <a:lnTo>
                    <a:pt x="264588" y="148867"/>
                  </a:lnTo>
                  <a:lnTo>
                    <a:pt x="257846" y="101824"/>
                  </a:lnTo>
                  <a:lnTo>
                    <a:pt x="239073" y="60960"/>
                  </a:lnTo>
                  <a:lnTo>
                    <a:pt x="210440" y="28731"/>
                  </a:lnTo>
                  <a:lnTo>
                    <a:pt x="174122" y="7592"/>
                  </a:lnTo>
                  <a:lnTo>
                    <a:pt x="132294" y="0"/>
                  </a:lnTo>
                  <a:close/>
                </a:path>
              </a:pathLst>
            </a:custGeom>
            <a:solidFill>
              <a:srgbClr val="FF6600"/>
            </a:solidFill>
          </p:spPr>
          <p:txBody>
            <a:bodyPr wrap="square" lIns="0" tIns="0" rIns="0" bIns="0" rtlCol="0"/>
            <a:lstStyle/>
            <a:p>
              <a:endParaRPr/>
            </a:p>
          </p:txBody>
        </p:sp>
        <p:sp>
          <p:nvSpPr>
            <p:cNvPr id="9" name="object 9"/>
            <p:cNvSpPr/>
            <p:nvPr/>
          </p:nvSpPr>
          <p:spPr>
            <a:xfrm>
              <a:off x="2400563" y="3341969"/>
              <a:ext cx="264795" cy="297815"/>
            </a:xfrm>
            <a:custGeom>
              <a:avLst/>
              <a:gdLst/>
              <a:ahLst/>
              <a:cxnLst/>
              <a:rect l="l" t="t" r="r" b="b"/>
              <a:pathLst>
                <a:path w="264794" h="297814">
                  <a:moveTo>
                    <a:pt x="0" y="148867"/>
                  </a:moveTo>
                  <a:lnTo>
                    <a:pt x="6741" y="101824"/>
                  </a:lnTo>
                  <a:lnTo>
                    <a:pt x="25514" y="60960"/>
                  </a:lnTo>
                  <a:lnTo>
                    <a:pt x="54147" y="28731"/>
                  </a:lnTo>
                  <a:lnTo>
                    <a:pt x="90465" y="7592"/>
                  </a:lnTo>
                  <a:lnTo>
                    <a:pt x="132294" y="0"/>
                  </a:lnTo>
                  <a:lnTo>
                    <a:pt x="174122" y="7592"/>
                  </a:lnTo>
                  <a:lnTo>
                    <a:pt x="210440" y="28731"/>
                  </a:lnTo>
                  <a:lnTo>
                    <a:pt x="239073" y="60960"/>
                  </a:lnTo>
                  <a:lnTo>
                    <a:pt x="257846" y="101824"/>
                  </a:lnTo>
                  <a:lnTo>
                    <a:pt x="264588" y="148867"/>
                  </a:lnTo>
                  <a:lnTo>
                    <a:pt x="257846" y="195910"/>
                  </a:lnTo>
                  <a:lnTo>
                    <a:pt x="239073" y="236767"/>
                  </a:lnTo>
                  <a:lnTo>
                    <a:pt x="210440" y="268987"/>
                  </a:lnTo>
                  <a:lnTo>
                    <a:pt x="174122" y="290116"/>
                  </a:lnTo>
                  <a:lnTo>
                    <a:pt x="132294" y="297704"/>
                  </a:lnTo>
                  <a:lnTo>
                    <a:pt x="90465" y="290116"/>
                  </a:lnTo>
                  <a:lnTo>
                    <a:pt x="54147" y="268987"/>
                  </a:lnTo>
                  <a:lnTo>
                    <a:pt x="25514" y="236767"/>
                  </a:lnTo>
                  <a:lnTo>
                    <a:pt x="6741" y="195910"/>
                  </a:lnTo>
                  <a:lnTo>
                    <a:pt x="0" y="148867"/>
                  </a:lnTo>
                  <a:close/>
                </a:path>
              </a:pathLst>
            </a:custGeom>
            <a:ln w="9530">
              <a:solidFill>
                <a:srgbClr val="FF6600"/>
              </a:solidFill>
            </a:ln>
          </p:spPr>
          <p:txBody>
            <a:bodyPr wrap="square" lIns="0" tIns="0" rIns="0" bIns="0" rtlCol="0"/>
            <a:lstStyle/>
            <a:p>
              <a:endParaRPr/>
            </a:p>
          </p:txBody>
        </p:sp>
      </p:grpSp>
      <p:grpSp>
        <p:nvGrpSpPr>
          <p:cNvPr id="10" name="object 10"/>
          <p:cNvGrpSpPr/>
          <p:nvPr/>
        </p:nvGrpSpPr>
        <p:grpSpPr>
          <a:xfrm>
            <a:off x="4396533" y="3337204"/>
            <a:ext cx="274320" cy="307340"/>
            <a:chOff x="2872533" y="3337204"/>
            <a:chExt cx="274320" cy="307340"/>
          </a:xfrm>
        </p:grpSpPr>
        <p:sp>
          <p:nvSpPr>
            <p:cNvPr id="11" name="object 11"/>
            <p:cNvSpPr/>
            <p:nvPr/>
          </p:nvSpPr>
          <p:spPr>
            <a:xfrm>
              <a:off x="2877298" y="3341969"/>
              <a:ext cx="264795" cy="297815"/>
            </a:xfrm>
            <a:custGeom>
              <a:avLst/>
              <a:gdLst/>
              <a:ahLst/>
              <a:cxnLst/>
              <a:rect l="l" t="t" r="r" b="b"/>
              <a:pathLst>
                <a:path w="264794" h="297814">
                  <a:moveTo>
                    <a:pt x="132294" y="0"/>
                  </a:moveTo>
                  <a:lnTo>
                    <a:pt x="90465" y="7592"/>
                  </a:lnTo>
                  <a:lnTo>
                    <a:pt x="54147" y="28731"/>
                  </a:lnTo>
                  <a:lnTo>
                    <a:pt x="25514" y="60960"/>
                  </a:lnTo>
                  <a:lnTo>
                    <a:pt x="6741" y="101824"/>
                  </a:lnTo>
                  <a:lnTo>
                    <a:pt x="0" y="148867"/>
                  </a:lnTo>
                  <a:lnTo>
                    <a:pt x="6741" y="195910"/>
                  </a:lnTo>
                  <a:lnTo>
                    <a:pt x="25514" y="236767"/>
                  </a:lnTo>
                  <a:lnTo>
                    <a:pt x="54147" y="268987"/>
                  </a:lnTo>
                  <a:lnTo>
                    <a:pt x="90465" y="290116"/>
                  </a:lnTo>
                  <a:lnTo>
                    <a:pt x="132294" y="297704"/>
                  </a:lnTo>
                  <a:lnTo>
                    <a:pt x="174122" y="290116"/>
                  </a:lnTo>
                  <a:lnTo>
                    <a:pt x="210440" y="268987"/>
                  </a:lnTo>
                  <a:lnTo>
                    <a:pt x="239073" y="236767"/>
                  </a:lnTo>
                  <a:lnTo>
                    <a:pt x="257846" y="195910"/>
                  </a:lnTo>
                  <a:lnTo>
                    <a:pt x="264588" y="148867"/>
                  </a:lnTo>
                  <a:lnTo>
                    <a:pt x="257846" y="101824"/>
                  </a:lnTo>
                  <a:lnTo>
                    <a:pt x="239073" y="60960"/>
                  </a:lnTo>
                  <a:lnTo>
                    <a:pt x="210440" y="28731"/>
                  </a:lnTo>
                  <a:lnTo>
                    <a:pt x="174122" y="7592"/>
                  </a:lnTo>
                  <a:lnTo>
                    <a:pt x="132294" y="0"/>
                  </a:lnTo>
                  <a:close/>
                </a:path>
              </a:pathLst>
            </a:custGeom>
            <a:solidFill>
              <a:srgbClr val="FF6600"/>
            </a:solidFill>
          </p:spPr>
          <p:txBody>
            <a:bodyPr wrap="square" lIns="0" tIns="0" rIns="0" bIns="0" rtlCol="0"/>
            <a:lstStyle/>
            <a:p>
              <a:endParaRPr/>
            </a:p>
          </p:txBody>
        </p:sp>
        <p:sp>
          <p:nvSpPr>
            <p:cNvPr id="12" name="object 12"/>
            <p:cNvSpPr/>
            <p:nvPr/>
          </p:nvSpPr>
          <p:spPr>
            <a:xfrm>
              <a:off x="2877298" y="3341969"/>
              <a:ext cx="264795" cy="297815"/>
            </a:xfrm>
            <a:custGeom>
              <a:avLst/>
              <a:gdLst/>
              <a:ahLst/>
              <a:cxnLst/>
              <a:rect l="l" t="t" r="r" b="b"/>
              <a:pathLst>
                <a:path w="264794" h="297814">
                  <a:moveTo>
                    <a:pt x="0" y="148867"/>
                  </a:moveTo>
                  <a:lnTo>
                    <a:pt x="6741" y="101824"/>
                  </a:lnTo>
                  <a:lnTo>
                    <a:pt x="25514" y="60960"/>
                  </a:lnTo>
                  <a:lnTo>
                    <a:pt x="54147" y="28731"/>
                  </a:lnTo>
                  <a:lnTo>
                    <a:pt x="90465" y="7592"/>
                  </a:lnTo>
                  <a:lnTo>
                    <a:pt x="132294" y="0"/>
                  </a:lnTo>
                  <a:lnTo>
                    <a:pt x="174122" y="7592"/>
                  </a:lnTo>
                  <a:lnTo>
                    <a:pt x="210440" y="28731"/>
                  </a:lnTo>
                  <a:lnTo>
                    <a:pt x="239073" y="60960"/>
                  </a:lnTo>
                  <a:lnTo>
                    <a:pt x="257846" y="101824"/>
                  </a:lnTo>
                  <a:lnTo>
                    <a:pt x="264588" y="148867"/>
                  </a:lnTo>
                  <a:lnTo>
                    <a:pt x="257846" y="195910"/>
                  </a:lnTo>
                  <a:lnTo>
                    <a:pt x="239073" y="236767"/>
                  </a:lnTo>
                  <a:lnTo>
                    <a:pt x="210440" y="268987"/>
                  </a:lnTo>
                  <a:lnTo>
                    <a:pt x="174122" y="290116"/>
                  </a:lnTo>
                  <a:lnTo>
                    <a:pt x="132294" y="297704"/>
                  </a:lnTo>
                  <a:lnTo>
                    <a:pt x="90465" y="290116"/>
                  </a:lnTo>
                  <a:lnTo>
                    <a:pt x="54147" y="268987"/>
                  </a:lnTo>
                  <a:lnTo>
                    <a:pt x="25514" y="236767"/>
                  </a:lnTo>
                  <a:lnTo>
                    <a:pt x="6741" y="195910"/>
                  </a:lnTo>
                  <a:lnTo>
                    <a:pt x="0" y="148867"/>
                  </a:lnTo>
                  <a:close/>
                </a:path>
              </a:pathLst>
            </a:custGeom>
            <a:ln w="9530">
              <a:solidFill>
                <a:srgbClr val="FF6600"/>
              </a:solidFill>
            </a:ln>
          </p:spPr>
          <p:txBody>
            <a:bodyPr wrap="square" lIns="0" tIns="0" rIns="0" bIns="0" rtlCol="0"/>
            <a:lstStyle/>
            <a:p>
              <a:endParaRPr/>
            </a:p>
          </p:txBody>
        </p:sp>
      </p:grpSp>
      <p:grpSp>
        <p:nvGrpSpPr>
          <p:cNvPr id="13" name="object 13"/>
          <p:cNvGrpSpPr/>
          <p:nvPr/>
        </p:nvGrpSpPr>
        <p:grpSpPr>
          <a:xfrm>
            <a:off x="4873268" y="3337204"/>
            <a:ext cx="274320" cy="307340"/>
            <a:chOff x="3349268" y="3337204"/>
            <a:chExt cx="274320" cy="307340"/>
          </a:xfrm>
        </p:grpSpPr>
        <p:sp>
          <p:nvSpPr>
            <p:cNvPr id="14" name="object 14"/>
            <p:cNvSpPr/>
            <p:nvPr/>
          </p:nvSpPr>
          <p:spPr>
            <a:xfrm>
              <a:off x="3354033" y="3341969"/>
              <a:ext cx="264795" cy="297815"/>
            </a:xfrm>
            <a:custGeom>
              <a:avLst/>
              <a:gdLst/>
              <a:ahLst/>
              <a:cxnLst/>
              <a:rect l="l" t="t" r="r" b="b"/>
              <a:pathLst>
                <a:path w="264795" h="297814">
                  <a:moveTo>
                    <a:pt x="132294" y="0"/>
                  </a:moveTo>
                  <a:lnTo>
                    <a:pt x="90465" y="7592"/>
                  </a:lnTo>
                  <a:lnTo>
                    <a:pt x="54147" y="28731"/>
                  </a:lnTo>
                  <a:lnTo>
                    <a:pt x="25514" y="60960"/>
                  </a:lnTo>
                  <a:lnTo>
                    <a:pt x="6741" y="101824"/>
                  </a:lnTo>
                  <a:lnTo>
                    <a:pt x="0" y="148867"/>
                  </a:lnTo>
                  <a:lnTo>
                    <a:pt x="6741" y="195910"/>
                  </a:lnTo>
                  <a:lnTo>
                    <a:pt x="25514" y="236767"/>
                  </a:lnTo>
                  <a:lnTo>
                    <a:pt x="54147" y="268987"/>
                  </a:lnTo>
                  <a:lnTo>
                    <a:pt x="90465" y="290116"/>
                  </a:lnTo>
                  <a:lnTo>
                    <a:pt x="132294" y="297704"/>
                  </a:lnTo>
                  <a:lnTo>
                    <a:pt x="174122" y="290116"/>
                  </a:lnTo>
                  <a:lnTo>
                    <a:pt x="210440" y="268987"/>
                  </a:lnTo>
                  <a:lnTo>
                    <a:pt x="239073" y="236767"/>
                  </a:lnTo>
                  <a:lnTo>
                    <a:pt x="257846" y="195910"/>
                  </a:lnTo>
                  <a:lnTo>
                    <a:pt x="264588" y="148867"/>
                  </a:lnTo>
                  <a:lnTo>
                    <a:pt x="257846" y="101824"/>
                  </a:lnTo>
                  <a:lnTo>
                    <a:pt x="239073" y="60960"/>
                  </a:lnTo>
                  <a:lnTo>
                    <a:pt x="210440" y="28731"/>
                  </a:lnTo>
                  <a:lnTo>
                    <a:pt x="174122" y="7592"/>
                  </a:lnTo>
                  <a:lnTo>
                    <a:pt x="132294" y="0"/>
                  </a:lnTo>
                  <a:close/>
                </a:path>
              </a:pathLst>
            </a:custGeom>
            <a:solidFill>
              <a:srgbClr val="FF6600"/>
            </a:solidFill>
          </p:spPr>
          <p:txBody>
            <a:bodyPr wrap="square" lIns="0" tIns="0" rIns="0" bIns="0" rtlCol="0"/>
            <a:lstStyle/>
            <a:p>
              <a:endParaRPr/>
            </a:p>
          </p:txBody>
        </p:sp>
        <p:sp>
          <p:nvSpPr>
            <p:cNvPr id="15" name="object 15"/>
            <p:cNvSpPr/>
            <p:nvPr/>
          </p:nvSpPr>
          <p:spPr>
            <a:xfrm>
              <a:off x="3354033" y="3341969"/>
              <a:ext cx="264795" cy="297815"/>
            </a:xfrm>
            <a:custGeom>
              <a:avLst/>
              <a:gdLst/>
              <a:ahLst/>
              <a:cxnLst/>
              <a:rect l="l" t="t" r="r" b="b"/>
              <a:pathLst>
                <a:path w="264795" h="297814">
                  <a:moveTo>
                    <a:pt x="0" y="148867"/>
                  </a:moveTo>
                  <a:lnTo>
                    <a:pt x="6741" y="101824"/>
                  </a:lnTo>
                  <a:lnTo>
                    <a:pt x="25514" y="60960"/>
                  </a:lnTo>
                  <a:lnTo>
                    <a:pt x="54147" y="28731"/>
                  </a:lnTo>
                  <a:lnTo>
                    <a:pt x="90465" y="7592"/>
                  </a:lnTo>
                  <a:lnTo>
                    <a:pt x="132294" y="0"/>
                  </a:lnTo>
                  <a:lnTo>
                    <a:pt x="174122" y="7592"/>
                  </a:lnTo>
                  <a:lnTo>
                    <a:pt x="210440" y="28731"/>
                  </a:lnTo>
                  <a:lnTo>
                    <a:pt x="239073" y="60960"/>
                  </a:lnTo>
                  <a:lnTo>
                    <a:pt x="257846" y="101824"/>
                  </a:lnTo>
                  <a:lnTo>
                    <a:pt x="264588" y="148867"/>
                  </a:lnTo>
                  <a:lnTo>
                    <a:pt x="257846" y="195910"/>
                  </a:lnTo>
                  <a:lnTo>
                    <a:pt x="239073" y="236767"/>
                  </a:lnTo>
                  <a:lnTo>
                    <a:pt x="210440" y="268987"/>
                  </a:lnTo>
                  <a:lnTo>
                    <a:pt x="174122" y="290116"/>
                  </a:lnTo>
                  <a:lnTo>
                    <a:pt x="132294" y="297704"/>
                  </a:lnTo>
                  <a:lnTo>
                    <a:pt x="90465" y="290116"/>
                  </a:lnTo>
                  <a:lnTo>
                    <a:pt x="54147" y="268987"/>
                  </a:lnTo>
                  <a:lnTo>
                    <a:pt x="25514" y="236767"/>
                  </a:lnTo>
                  <a:lnTo>
                    <a:pt x="6741" y="195910"/>
                  </a:lnTo>
                  <a:lnTo>
                    <a:pt x="0" y="148867"/>
                  </a:lnTo>
                  <a:close/>
                </a:path>
              </a:pathLst>
            </a:custGeom>
            <a:ln w="9530">
              <a:solidFill>
                <a:srgbClr val="FF6600"/>
              </a:solidFill>
            </a:ln>
          </p:spPr>
          <p:txBody>
            <a:bodyPr wrap="square" lIns="0" tIns="0" rIns="0" bIns="0" rtlCol="0"/>
            <a:lstStyle/>
            <a:p>
              <a:endParaRPr/>
            </a:p>
          </p:txBody>
        </p:sp>
      </p:grpSp>
      <p:grpSp>
        <p:nvGrpSpPr>
          <p:cNvPr id="16" name="object 16"/>
          <p:cNvGrpSpPr/>
          <p:nvPr/>
        </p:nvGrpSpPr>
        <p:grpSpPr>
          <a:xfrm>
            <a:off x="5350003" y="3337204"/>
            <a:ext cx="274320" cy="307340"/>
            <a:chOff x="3826003" y="3337204"/>
            <a:chExt cx="274320" cy="307340"/>
          </a:xfrm>
        </p:grpSpPr>
        <p:sp>
          <p:nvSpPr>
            <p:cNvPr id="17" name="object 17"/>
            <p:cNvSpPr/>
            <p:nvPr/>
          </p:nvSpPr>
          <p:spPr>
            <a:xfrm>
              <a:off x="3830769" y="3341969"/>
              <a:ext cx="264795" cy="297815"/>
            </a:xfrm>
            <a:custGeom>
              <a:avLst/>
              <a:gdLst/>
              <a:ahLst/>
              <a:cxnLst/>
              <a:rect l="l" t="t" r="r" b="b"/>
              <a:pathLst>
                <a:path w="264795" h="297814">
                  <a:moveTo>
                    <a:pt x="132294" y="0"/>
                  </a:moveTo>
                  <a:lnTo>
                    <a:pt x="90465" y="7592"/>
                  </a:lnTo>
                  <a:lnTo>
                    <a:pt x="54147" y="28731"/>
                  </a:lnTo>
                  <a:lnTo>
                    <a:pt x="25514" y="60960"/>
                  </a:lnTo>
                  <a:lnTo>
                    <a:pt x="6741" y="101824"/>
                  </a:lnTo>
                  <a:lnTo>
                    <a:pt x="0" y="148867"/>
                  </a:lnTo>
                  <a:lnTo>
                    <a:pt x="6741" y="195910"/>
                  </a:lnTo>
                  <a:lnTo>
                    <a:pt x="25514" y="236767"/>
                  </a:lnTo>
                  <a:lnTo>
                    <a:pt x="54147" y="268987"/>
                  </a:lnTo>
                  <a:lnTo>
                    <a:pt x="90465" y="290116"/>
                  </a:lnTo>
                  <a:lnTo>
                    <a:pt x="132294" y="297704"/>
                  </a:lnTo>
                  <a:lnTo>
                    <a:pt x="174122" y="290116"/>
                  </a:lnTo>
                  <a:lnTo>
                    <a:pt x="210440" y="268987"/>
                  </a:lnTo>
                  <a:lnTo>
                    <a:pt x="239073" y="236767"/>
                  </a:lnTo>
                  <a:lnTo>
                    <a:pt x="257846" y="195910"/>
                  </a:lnTo>
                  <a:lnTo>
                    <a:pt x="264588" y="148867"/>
                  </a:lnTo>
                  <a:lnTo>
                    <a:pt x="257846" y="101824"/>
                  </a:lnTo>
                  <a:lnTo>
                    <a:pt x="239073" y="60960"/>
                  </a:lnTo>
                  <a:lnTo>
                    <a:pt x="210440" y="28731"/>
                  </a:lnTo>
                  <a:lnTo>
                    <a:pt x="174122" y="7592"/>
                  </a:lnTo>
                  <a:lnTo>
                    <a:pt x="132294" y="0"/>
                  </a:lnTo>
                  <a:close/>
                </a:path>
              </a:pathLst>
            </a:custGeom>
            <a:solidFill>
              <a:srgbClr val="FF6600"/>
            </a:solidFill>
          </p:spPr>
          <p:txBody>
            <a:bodyPr wrap="square" lIns="0" tIns="0" rIns="0" bIns="0" rtlCol="0"/>
            <a:lstStyle/>
            <a:p>
              <a:endParaRPr/>
            </a:p>
          </p:txBody>
        </p:sp>
        <p:sp>
          <p:nvSpPr>
            <p:cNvPr id="18" name="object 18"/>
            <p:cNvSpPr/>
            <p:nvPr/>
          </p:nvSpPr>
          <p:spPr>
            <a:xfrm>
              <a:off x="3830769" y="3341969"/>
              <a:ext cx="264795" cy="297815"/>
            </a:xfrm>
            <a:custGeom>
              <a:avLst/>
              <a:gdLst/>
              <a:ahLst/>
              <a:cxnLst/>
              <a:rect l="l" t="t" r="r" b="b"/>
              <a:pathLst>
                <a:path w="264795" h="297814">
                  <a:moveTo>
                    <a:pt x="0" y="148867"/>
                  </a:moveTo>
                  <a:lnTo>
                    <a:pt x="6741" y="101824"/>
                  </a:lnTo>
                  <a:lnTo>
                    <a:pt x="25514" y="60960"/>
                  </a:lnTo>
                  <a:lnTo>
                    <a:pt x="54147" y="28731"/>
                  </a:lnTo>
                  <a:lnTo>
                    <a:pt x="90465" y="7592"/>
                  </a:lnTo>
                  <a:lnTo>
                    <a:pt x="132294" y="0"/>
                  </a:lnTo>
                  <a:lnTo>
                    <a:pt x="174122" y="7592"/>
                  </a:lnTo>
                  <a:lnTo>
                    <a:pt x="210440" y="28731"/>
                  </a:lnTo>
                  <a:lnTo>
                    <a:pt x="239073" y="60960"/>
                  </a:lnTo>
                  <a:lnTo>
                    <a:pt x="257846" y="101824"/>
                  </a:lnTo>
                  <a:lnTo>
                    <a:pt x="264588" y="148867"/>
                  </a:lnTo>
                  <a:lnTo>
                    <a:pt x="257846" y="195910"/>
                  </a:lnTo>
                  <a:lnTo>
                    <a:pt x="239073" y="236767"/>
                  </a:lnTo>
                  <a:lnTo>
                    <a:pt x="210440" y="268987"/>
                  </a:lnTo>
                  <a:lnTo>
                    <a:pt x="174122" y="290116"/>
                  </a:lnTo>
                  <a:lnTo>
                    <a:pt x="132294" y="297704"/>
                  </a:lnTo>
                  <a:lnTo>
                    <a:pt x="90465" y="290116"/>
                  </a:lnTo>
                  <a:lnTo>
                    <a:pt x="54147" y="268987"/>
                  </a:lnTo>
                  <a:lnTo>
                    <a:pt x="25514" y="236767"/>
                  </a:lnTo>
                  <a:lnTo>
                    <a:pt x="6741" y="195910"/>
                  </a:lnTo>
                  <a:lnTo>
                    <a:pt x="0" y="148867"/>
                  </a:lnTo>
                  <a:close/>
                </a:path>
              </a:pathLst>
            </a:custGeom>
            <a:ln w="9530">
              <a:solidFill>
                <a:srgbClr val="FF6600"/>
              </a:solidFill>
            </a:ln>
          </p:spPr>
          <p:txBody>
            <a:bodyPr wrap="square" lIns="0" tIns="0" rIns="0" bIns="0" rtlCol="0"/>
            <a:lstStyle/>
            <a:p>
              <a:endParaRPr/>
            </a:p>
          </p:txBody>
        </p:sp>
      </p:grpSp>
      <p:grpSp>
        <p:nvGrpSpPr>
          <p:cNvPr id="19" name="object 19"/>
          <p:cNvGrpSpPr/>
          <p:nvPr/>
        </p:nvGrpSpPr>
        <p:grpSpPr>
          <a:xfrm>
            <a:off x="5826738" y="3337204"/>
            <a:ext cx="274320" cy="307340"/>
            <a:chOff x="4302738" y="3337204"/>
            <a:chExt cx="274320" cy="307340"/>
          </a:xfrm>
        </p:grpSpPr>
        <p:sp>
          <p:nvSpPr>
            <p:cNvPr id="20" name="object 20"/>
            <p:cNvSpPr/>
            <p:nvPr/>
          </p:nvSpPr>
          <p:spPr>
            <a:xfrm>
              <a:off x="4307504" y="3341969"/>
              <a:ext cx="264795" cy="297815"/>
            </a:xfrm>
            <a:custGeom>
              <a:avLst/>
              <a:gdLst/>
              <a:ahLst/>
              <a:cxnLst/>
              <a:rect l="l" t="t" r="r" b="b"/>
              <a:pathLst>
                <a:path w="264795" h="297814">
                  <a:moveTo>
                    <a:pt x="132294" y="0"/>
                  </a:moveTo>
                  <a:lnTo>
                    <a:pt x="90465" y="7592"/>
                  </a:lnTo>
                  <a:lnTo>
                    <a:pt x="54147" y="28731"/>
                  </a:lnTo>
                  <a:lnTo>
                    <a:pt x="25514" y="60960"/>
                  </a:lnTo>
                  <a:lnTo>
                    <a:pt x="6741" y="101824"/>
                  </a:lnTo>
                  <a:lnTo>
                    <a:pt x="0" y="148867"/>
                  </a:lnTo>
                  <a:lnTo>
                    <a:pt x="6741" y="195910"/>
                  </a:lnTo>
                  <a:lnTo>
                    <a:pt x="25514" y="236767"/>
                  </a:lnTo>
                  <a:lnTo>
                    <a:pt x="54147" y="268987"/>
                  </a:lnTo>
                  <a:lnTo>
                    <a:pt x="90465" y="290116"/>
                  </a:lnTo>
                  <a:lnTo>
                    <a:pt x="132294" y="297704"/>
                  </a:lnTo>
                  <a:lnTo>
                    <a:pt x="174122" y="290116"/>
                  </a:lnTo>
                  <a:lnTo>
                    <a:pt x="210440" y="268987"/>
                  </a:lnTo>
                  <a:lnTo>
                    <a:pt x="239073" y="236767"/>
                  </a:lnTo>
                  <a:lnTo>
                    <a:pt x="257846" y="195910"/>
                  </a:lnTo>
                  <a:lnTo>
                    <a:pt x="264588" y="148867"/>
                  </a:lnTo>
                  <a:lnTo>
                    <a:pt x="257846" y="101824"/>
                  </a:lnTo>
                  <a:lnTo>
                    <a:pt x="239073" y="60960"/>
                  </a:lnTo>
                  <a:lnTo>
                    <a:pt x="210440" y="28731"/>
                  </a:lnTo>
                  <a:lnTo>
                    <a:pt x="174122" y="7592"/>
                  </a:lnTo>
                  <a:lnTo>
                    <a:pt x="132294" y="0"/>
                  </a:lnTo>
                  <a:close/>
                </a:path>
              </a:pathLst>
            </a:custGeom>
            <a:solidFill>
              <a:srgbClr val="FF6600"/>
            </a:solidFill>
          </p:spPr>
          <p:txBody>
            <a:bodyPr wrap="square" lIns="0" tIns="0" rIns="0" bIns="0" rtlCol="0"/>
            <a:lstStyle/>
            <a:p>
              <a:endParaRPr/>
            </a:p>
          </p:txBody>
        </p:sp>
        <p:sp>
          <p:nvSpPr>
            <p:cNvPr id="21" name="object 21"/>
            <p:cNvSpPr/>
            <p:nvPr/>
          </p:nvSpPr>
          <p:spPr>
            <a:xfrm>
              <a:off x="4307504" y="3341969"/>
              <a:ext cx="264795" cy="297815"/>
            </a:xfrm>
            <a:custGeom>
              <a:avLst/>
              <a:gdLst/>
              <a:ahLst/>
              <a:cxnLst/>
              <a:rect l="l" t="t" r="r" b="b"/>
              <a:pathLst>
                <a:path w="264795" h="297814">
                  <a:moveTo>
                    <a:pt x="0" y="148867"/>
                  </a:moveTo>
                  <a:lnTo>
                    <a:pt x="6741" y="101824"/>
                  </a:lnTo>
                  <a:lnTo>
                    <a:pt x="25514" y="60960"/>
                  </a:lnTo>
                  <a:lnTo>
                    <a:pt x="54147" y="28731"/>
                  </a:lnTo>
                  <a:lnTo>
                    <a:pt x="90465" y="7592"/>
                  </a:lnTo>
                  <a:lnTo>
                    <a:pt x="132294" y="0"/>
                  </a:lnTo>
                  <a:lnTo>
                    <a:pt x="174122" y="7592"/>
                  </a:lnTo>
                  <a:lnTo>
                    <a:pt x="210440" y="28731"/>
                  </a:lnTo>
                  <a:lnTo>
                    <a:pt x="239073" y="60960"/>
                  </a:lnTo>
                  <a:lnTo>
                    <a:pt x="257846" y="101824"/>
                  </a:lnTo>
                  <a:lnTo>
                    <a:pt x="264588" y="148867"/>
                  </a:lnTo>
                  <a:lnTo>
                    <a:pt x="257846" y="195910"/>
                  </a:lnTo>
                  <a:lnTo>
                    <a:pt x="239073" y="236767"/>
                  </a:lnTo>
                  <a:lnTo>
                    <a:pt x="210440" y="268987"/>
                  </a:lnTo>
                  <a:lnTo>
                    <a:pt x="174122" y="290116"/>
                  </a:lnTo>
                  <a:lnTo>
                    <a:pt x="132294" y="297704"/>
                  </a:lnTo>
                  <a:lnTo>
                    <a:pt x="90465" y="290116"/>
                  </a:lnTo>
                  <a:lnTo>
                    <a:pt x="54147" y="268987"/>
                  </a:lnTo>
                  <a:lnTo>
                    <a:pt x="25514" y="236767"/>
                  </a:lnTo>
                  <a:lnTo>
                    <a:pt x="6741" y="195910"/>
                  </a:lnTo>
                  <a:lnTo>
                    <a:pt x="0" y="148867"/>
                  </a:lnTo>
                  <a:close/>
                </a:path>
              </a:pathLst>
            </a:custGeom>
            <a:ln w="9530">
              <a:solidFill>
                <a:srgbClr val="FF6600"/>
              </a:solidFill>
            </a:ln>
          </p:spPr>
          <p:txBody>
            <a:bodyPr wrap="square" lIns="0" tIns="0" rIns="0" bIns="0" rtlCol="0"/>
            <a:lstStyle/>
            <a:p>
              <a:endParaRPr/>
            </a:p>
          </p:txBody>
        </p:sp>
      </p:grpSp>
      <p:grpSp>
        <p:nvGrpSpPr>
          <p:cNvPr id="22" name="object 22"/>
          <p:cNvGrpSpPr/>
          <p:nvPr/>
        </p:nvGrpSpPr>
        <p:grpSpPr>
          <a:xfrm>
            <a:off x="3919798" y="3992119"/>
            <a:ext cx="274320" cy="307340"/>
            <a:chOff x="2395798" y="3992119"/>
            <a:chExt cx="274320" cy="307340"/>
          </a:xfrm>
        </p:grpSpPr>
        <p:sp>
          <p:nvSpPr>
            <p:cNvPr id="23" name="object 23"/>
            <p:cNvSpPr/>
            <p:nvPr/>
          </p:nvSpPr>
          <p:spPr>
            <a:xfrm>
              <a:off x="2400563" y="3996884"/>
              <a:ext cx="264795" cy="297815"/>
            </a:xfrm>
            <a:custGeom>
              <a:avLst/>
              <a:gdLst/>
              <a:ahLst/>
              <a:cxnLst/>
              <a:rect l="l" t="t" r="r" b="b"/>
              <a:pathLst>
                <a:path w="264794" h="297814">
                  <a:moveTo>
                    <a:pt x="132294" y="0"/>
                  </a:moveTo>
                  <a:lnTo>
                    <a:pt x="90465" y="7588"/>
                  </a:lnTo>
                  <a:lnTo>
                    <a:pt x="54147" y="28717"/>
                  </a:lnTo>
                  <a:lnTo>
                    <a:pt x="25514" y="60937"/>
                  </a:lnTo>
                  <a:lnTo>
                    <a:pt x="6741" y="101794"/>
                  </a:lnTo>
                  <a:lnTo>
                    <a:pt x="0" y="148837"/>
                  </a:lnTo>
                  <a:lnTo>
                    <a:pt x="6741" y="195880"/>
                  </a:lnTo>
                  <a:lnTo>
                    <a:pt x="25514" y="236737"/>
                  </a:lnTo>
                  <a:lnTo>
                    <a:pt x="54147" y="268957"/>
                  </a:lnTo>
                  <a:lnTo>
                    <a:pt x="90465" y="290087"/>
                  </a:lnTo>
                  <a:lnTo>
                    <a:pt x="132294" y="297675"/>
                  </a:lnTo>
                  <a:lnTo>
                    <a:pt x="174122" y="290087"/>
                  </a:lnTo>
                  <a:lnTo>
                    <a:pt x="210440" y="268957"/>
                  </a:lnTo>
                  <a:lnTo>
                    <a:pt x="239073" y="236737"/>
                  </a:lnTo>
                  <a:lnTo>
                    <a:pt x="257846" y="195880"/>
                  </a:lnTo>
                  <a:lnTo>
                    <a:pt x="264588" y="148837"/>
                  </a:lnTo>
                  <a:lnTo>
                    <a:pt x="257846" y="101794"/>
                  </a:lnTo>
                  <a:lnTo>
                    <a:pt x="239073" y="60937"/>
                  </a:lnTo>
                  <a:lnTo>
                    <a:pt x="210440" y="28717"/>
                  </a:lnTo>
                  <a:lnTo>
                    <a:pt x="174122" y="7588"/>
                  </a:lnTo>
                  <a:lnTo>
                    <a:pt x="132294" y="0"/>
                  </a:lnTo>
                  <a:close/>
                </a:path>
              </a:pathLst>
            </a:custGeom>
            <a:solidFill>
              <a:srgbClr val="33CCCC"/>
            </a:solidFill>
          </p:spPr>
          <p:txBody>
            <a:bodyPr wrap="square" lIns="0" tIns="0" rIns="0" bIns="0" rtlCol="0"/>
            <a:lstStyle/>
            <a:p>
              <a:endParaRPr/>
            </a:p>
          </p:txBody>
        </p:sp>
        <p:sp>
          <p:nvSpPr>
            <p:cNvPr id="24" name="object 24"/>
            <p:cNvSpPr/>
            <p:nvPr/>
          </p:nvSpPr>
          <p:spPr>
            <a:xfrm>
              <a:off x="2400563" y="3996884"/>
              <a:ext cx="264795" cy="297815"/>
            </a:xfrm>
            <a:custGeom>
              <a:avLst/>
              <a:gdLst/>
              <a:ahLst/>
              <a:cxnLst/>
              <a:rect l="l" t="t" r="r" b="b"/>
              <a:pathLst>
                <a:path w="264794" h="297814">
                  <a:moveTo>
                    <a:pt x="0" y="148837"/>
                  </a:moveTo>
                  <a:lnTo>
                    <a:pt x="6741" y="101794"/>
                  </a:lnTo>
                  <a:lnTo>
                    <a:pt x="25514" y="60937"/>
                  </a:lnTo>
                  <a:lnTo>
                    <a:pt x="54147" y="28717"/>
                  </a:lnTo>
                  <a:lnTo>
                    <a:pt x="90465" y="7588"/>
                  </a:lnTo>
                  <a:lnTo>
                    <a:pt x="132294" y="0"/>
                  </a:lnTo>
                  <a:lnTo>
                    <a:pt x="174122" y="7588"/>
                  </a:lnTo>
                  <a:lnTo>
                    <a:pt x="210440" y="28717"/>
                  </a:lnTo>
                  <a:lnTo>
                    <a:pt x="239073" y="60937"/>
                  </a:lnTo>
                  <a:lnTo>
                    <a:pt x="257846" y="101794"/>
                  </a:lnTo>
                  <a:lnTo>
                    <a:pt x="264588" y="148837"/>
                  </a:lnTo>
                  <a:lnTo>
                    <a:pt x="257846" y="195880"/>
                  </a:lnTo>
                  <a:lnTo>
                    <a:pt x="239073" y="236737"/>
                  </a:lnTo>
                  <a:lnTo>
                    <a:pt x="210440" y="268957"/>
                  </a:lnTo>
                  <a:lnTo>
                    <a:pt x="174122" y="290087"/>
                  </a:lnTo>
                  <a:lnTo>
                    <a:pt x="132294" y="297675"/>
                  </a:lnTo>
                  <a:lnTo>
                    <a:pt x="90465" y="290087"/>
                  </a:lnTo>
                  <a:lnTo>
                    <a:pt x="54147" y="268957"/>
                  </a:lnTo>
                  <a:lnTo>
                    <a:pt x="25514" y="236737"/>
                  </a:lnTo>
                  <a:lnTo>
                    <a:pt x="6741" y="195880"/>
                  </a:lnTo>
                  <a:lnTo>
                    <a:pt x="0" y="148837"/>
                  </a:lnTo>
                  <a:close/>
                </a:path>
              </a:pathLst>
            </a:custGeom>
            <a:ln w="9530">
              <a:solidFill>
                <a:srgbClr val="33CCCC"/>
              </a:solidFill>
            </a:ln>
          </p:spPr>
          <p:txBody>
            <a:bodyPr wrap="square" lIns="0" tIns="0" rIns="0" bIns="0" rtlCol="0"/>
            <a:lstStyle/>
            <a:p>
              <a:endParaRPr/>
            </a:p>
          </p:txBody>
        </p:sp>
      </p:grpSp>
      <p:grpSp>
        <p:nvGrpSpPr>
          <p:cNvPr id="25" name="object 25"/>
          <p:cNvGrpSpPr/>
          <p:nvPr/>
        </p:nvGrpSpPr>
        <p:grpSpPr>
          <a:xfrm>
            <a:off x="4396533" y="3992119"/>
            <a:ext cx="274320" cy="307340"/>
            <a:chOff x="2872533" y="3992119"/>
            <a:chExt cx="274320" cy="307340"/>
          </a:xfrm>
        </p:grpSpPr>
        <p:sp>
          <p:nvSpPr>
            <p:cNvPr id="26" name="object 26"/>
            <p:cNvSpPr/>
            <p:nvPr/>
          </p:nvSpPr>
          <p:spPr>
            <a:xfrm>
              <a:off x="2877298" y="3996884"/>
              <a:ext cx="264795" cy="297815"/>
            </a:xfrm>
            <a:custGeom>
              <a:avLst/>
              <a:gdLst/>
              <a:ahLst/>
              <a:cxnLst/>
              <a:rect l="l" t="t" r="r" b="b"/>
              <a:pathLst>
                <a:path w="264794" h="297814">
                  <a:moveTo>
                    <a:pt x="132294" y="0"/>
                  </a:moveTo>
                  <a:lnTo>
                    <a:pt x="90465" y="7588"/>
                  </a:lnTo>
                  <a:lnTo>
                    <a:pt x="54147" y="28717"/>
                  </a:lnTo>
                  <a:lnTo>
                    <a:pt x="25514" y="60937"/>
                  </a:lnTo>
                  <a:lnTo>
                    <a:pt x="6741" y="101794"/>
                  </a:lnTo>
                  <a:lnTo>
                    <a:pt x="0" y="148837"/>
                  </a:lnTo>
                  <a:lnTo>
                    <a:pt x="6741" y="195880"/>
                  </a:lnTo>
                  <a:lnTo>
                    <a:pt x="25514" y="236737"/>
                  </a:lnTo>
                  <a:lnTo>
                    <a:pt x="54147" y="268957"/>
                  </a:lnTo>
                  <a:lnTo>
                    <a:pt x="90465" y="290087"/>
                  </a:lnTo>
                  <a:lnTo>
                    <a:pt x="132294" y="297675"/>
                  </a:lnTo>
                  <a:lnTo>
                    <a:pt x="174122" y="290087"/>
                  </a:lnTo>
                  <a:lnTo>
                    <a:pt x="210440" y="268957"/>
                  </a:lnTo>
                  <a:lnTo>
                    <a:pt x="239073" y="236737"/>
                  </a:lnTo>
                  <a:lnTo>
                    <a:pt x="257846" y="195880"/>
                  </a:lnTo>
                  <a:lnTo>
                    <a:pt x="264588" y="148837"/>
                  </a:lnTo>
                  <a:lnTo>
                    <a:pt x="257846" y="101794"/>
                  </a:lnTo>
                  <a:lnTo>
                    <a:pt x="239073" y="60937"/>
                  </a:lnTo>
                  <a:lnTo>
                    <a:pt x="210440" y="28717"/>
                  </a:lnTo>
                  <a:lnTo>
                    <a:pt x="174122" y="7588"/>
                  </a:lnTo>
                  <a:lnTo>
                    <a:pt x="132294" y="0"/>
                  </a:lnTo>
                  <a:close/>
                </a:path>
              </a:pathLst>
            </a:custGeom>
            <a:solidFill>
              <a:srgbClr val="33CCCC"/>
            </a:solidFill>
          </p:spPr>
          <p:txBody>
            <a:bodyPr wrap="square" lIns="0" tIns="0" rIns="0" bIns="0" rtlCol="0"/>
            <a:lstStyle/>
            <a:p>
              <a:endParaRPr/>
            </a:p>
          </p:txBody>
        </p:sp>
        <p:sp>
          <p:nvSpPr>
            <p:cNvPr id="27" name="object 27"/>
            <p:cNvSpPr/>
            <p:nvPr/>
          </p:nvSpPr>
          <p:spPr>
            <a:xfrm>
              <a:off x="2877298" y="3996884"/>
              <a:ext cx="264795" cy="297815"/>
            </a:xfrm>
            <a:custGeom>
              <a:avLst/>
              <a:gdLst/>
              <a:ahLst/>
              <a:cxnLst/>
              <a:rect l="l" t="t" r="r" b="b"/>
              <a:pathLst>
                <a:path w="264794" h="297814">
                  <a:moveTo>
                    <a:pt x="0" y="148837"/>
                  </a:moveTo>
                  <a:lnTo>
                    <a:pt x="6741" y="101794"/>
                  </a:lnTo>
                  <a:lnTo>
                    <a:pt x="25514" y="60937"/>
                  </a:lnTo>
                  <a:lnTo>
                    <a:pt x="54147" y="28717"/>
                  </a:lnTo>
                  <a:lnTo>
                    <a:pt x="90465" y="7588"/>
                  </a:lnTo>
                  <a:lnTo>
                    <a:pt x="132294" y="0"/>
                  </a:lnTo>
                  <a:lnTo>
                    <a:pt x="174122" y="7588"/>
                  </a:lnTo>
                  <a:lnTo>
                    <a:pt x="210440" y="28717"/>
                  </a:lnTo>
                  <a:lnTo>
                    <a:pt x="239073" y="60937"/>
                  </a:lnTo>
                  <a:lnTo>
                    <a:pt x="257846" y="101794"/>
                  </a:lnTo>
                  <a:lnTo>
                    <a:pt x="264588" y="148837"/>
                  </a:lnTo>
                  <a:lnTo>
                    <a:pt x="257846" y="195880"/>
                  </a:lnTo>
                  <a:lnTo>
                    <a:pt x="239073" y="236737"/>
                  </a:lnTo>
                  <a:lnTo>
                    <a:pt x="210440" y="268957"/>
                  </a:lnTo>
                  <a:lnTo>
                    <a:pt x="174122" y="290087"/>
                  </a:lnTo>
                  <a:lnTo>
                    <a:pt x="132294" y="297675"/>
                  </a:lnTo>
                  <a:lnTo>
                    <a:pt x="90465" y="290087"/>
                  </a:lnTo>
                  <a:lnTo>
                    <a:pt x="54147" y="268957"/>
                  </a:lnTo>
                  <a:lnTo>
                    <a:pt x="25514" y="236737"/>
                  </a:lnTo>
                  <a:lnTo>
                    <a:pt x="6741" y="195880"/>
                  </a:lnTo>
                  <a:lnTo>
                    <a:pt x="0" y="148837"/>
                  </a:lnTo>
                  <a:close/>
                </a:path>
              </a:pathLst>
            </a:custGeom>
            <a:ln w="9530">
              <a:solidFill>
                <a:srgbClr val="33CCCC"/>
              </a:solidFill>
            </a:ln>
          </p:spPr>
          <p:txBody>
            <a:bodyPr wrap="square" lIns="0" tIns="0" rIns="0" bIns="0" rtlCol="0"/>
            <a:lstStyle/>
            <a:p>
              <a:endParaRPr/>
            </a:p>
          </p:txBody>
        </p:sp>
      </p:grpSp>
      <p:grpSp>
        <p:nvGrpSpPr>
          <p:cNvPr id="28" name="object 28"/>
          <p:cNvGrpSpPr/>
          <p:nvPr/>
        </p:nvGrpSpPr>
        <p:grpSpPr>
          <a:xfrm>
            <a:off x="4873268" y="3992119"/>
            <a:ext cx="274320" cy="307340"/>
            <a:chOff x="3349268" y="3992119"/>
            <a:chExt cx="274320" cy="307340"/>
          </a:xfrm>
        </p:grpSpPr>
        <p:sp>
          <p:nvSpPr>
            <p:cNvPr id="29" name="object 29"/>
            <p:cNvSpPr/>
            <p:nvPr/>
          </p:nvSpPr>
          <p:spPr>
            <a:xfrm>
              <a:off x="3354033" y="3996884"/>
              <a:ext cx="264795" cy="297815"/>
            </a:xfrm>
            <a:custGeom>
              <a:avLst/>
              <a:gdLst/>
              <a:ahLst/>
              <a:cxnLst/>
              <a:rect l="l" t="t" r="r" b="b"/>
              <a:pathLst>
                <a:path w="264795" h="297814">
                  <a:moveTo>
                    <a:pt x="132294" y="0"/>
                  </a:moveTo>
                  <a:lnTo>
                    <a:pt x="90465" y="7588"/>
                  </a:lnTo>
                  <a:lnTo>
                    <a:pt x="54147" y="28717"/>
                  </a:lnTo>
                  <a:lnTo>
                    <a:pt x="25514" y="60937"/>
                  </a:lnTo>
                  <a:lnTo>
                    <a:pt x="6741" y="101794"/>
                  </a:lnTo>
                  <a:lnTo>
                    <a:pt x="0" y="148837"/>
                  </a:lnTo>
                  <a:lnTo>
                    <a:pt x="6741" y="195880"/>
                  </a:lnTo>
                  <a:lnTo>
                    <a:pt x="25514" y="236737"/>
                  </a:lnTo>
                  <a:lnTo>
                    <a:pt x="54147" y="268957"/>
                  </a:lnTo>
                  <a:lnTo>
                    <a:pt x="90465" y="290087"/>
                  </a:lnTo>
                  <a:lnTo>
                    <a:pt x="132294" y="297675"/>
                  </a:lnTo>
                  <a:lnTo>
                    <a:pt x="174122" y="290087"/>
                  </a:lnTo>
                  <a:lnTo>
                    <a:pt x="210440" y="268957"/>
                  </a:lnTo>
                  <a:lnTo>
                    <a:pt x="239073" y="236737"/>
                  </a:lnTo>
                  <a:lnTo>
                    <a:pt x="257846" y="195880"/>
                  </a:lnTo>
                  <a:lnTo>
                    <a:pt x="264588" y="148837"/>
                  </a:lnTo>
                  <a:lnTo>
                    <a:pt x="257846" y="101794"/>
                  </a:lnTo>
                  <a:lnTo>
                    <a:pt x="239073" y="60937"/>
                  </a:lnTo>
                  <a:lnTo>
                    <a:pt x="210440" y="28717"/>
                  </a:lnTo>
                  <a:lnTo>
                    <a:pt x="174122" y="7588"/>
                  </a:lnTo>
                  <a:lnTo>
                    <a:pt x="132294" y="0"/>
                  </a:lnTo>
                  <a:close/>
                </a:path>
              </a:pathLst>
            </a:custGeom>
            <a:solidFill>
              <a:srgbClr val="33CCCC"/>
            </a:solidFill>
          </p:spPr>
          <p:txBody>
            <a:bodyPr wrap="square" lIns="0" tIns="0" rIns="0" bIns="0" rtlCol="0"/>
            <a:lstStyle/>
            <a:p>
              <a:endParaRPr/>
            </a:p>
          </p:txBody>
        </p:sp>
        <p:sp>
          <p:nvSpPr>
            <p:cNvPr id="30" name="object 30"/>
            <p:cNvSpPr/>
            <p:nvPr/>
          </p:nvSpPr>
          <p:spPr>
            <a:xfrm>
              <a:off x="3354033" y="3996884"/>
              <a:ext cx="264795" cy="297815"/>
            </a:xfrm>
            <a:custGeom>
              <a:avLst/>
              <a:gdLst/>
              <a:ahLst/>
              <a:cxnLst/>
              <a:rect l="l" t="t" r="r" b="b"/>
              <a:pathLst>
                <a:path w="264795" h="297814">
                  <a:moveTo>
                    <a:pt x="0" y="148837"/>
                  </a:moveTo>
                  <a:lnTo>
                    <a:pt x="6741" y="101794"/>
                  </a:lnTo>
                  <a:lnTo>
                    <a:pt x="25514" y="60937"/>
                  </a:lnTo>
                  <a:lnTo>
                    <a:pt x="54147" y="28717"/>
                  </a:lnTo>
                  <a:lnTo>
                    <a:pt x="90465" y="7588"/>
                  </a:lnTo>
                  <a:lnTo>
                    <a:pt x="132294" y="0"/>
                  </a:lnTo>
                  <a:lnTo>
                    <a:pt x="174122" y="7588"/>
                  </a:lnTo>
                  <a:lnTo>
                    <a:pt x="210440" y="28717"/>
                  </a:lnTo>
                  <a:lnTo>
                    <a:pt x="239073" y="60937"/>
                  </a:lnTo>
                  <a:lnTo>
                    <a:pt x="257846" y="101794"/>
                  </a:lnTo>
                  <a:lnTo>
                    <a:pt x="264588" y="148837"/>
                  </a:lnTo>
                  <a:lnTo>
                    <a:pt x="257846" y="195880"/>
                  </a:lnTo>
                  <a:lnTo>
                    <a:pt x="239073" y="236737"/>
                  </a:lnTo>
                  <a:lnTo>
                    <a:pt x="210440" y="268957"/>
                  </a:lnTo>
                  <a:lnTo>
                    <a:pt x="174122" y="290087"/>
                  </a:lnTo>
                  <a:lnTo>
                    <a:pt x="132294" y="297675"/>
                  </a:lnTo>
                  <a:lnTo>
                    <a:pt x="90465" y="290087"/>
                  </a:lnTo>
                  <a:lnTo>
                    <a:pt x="54147" y="268957"/>
                  </a:lnTo>
                  <a:lnTo>
                    <a:pt x="25514" y="236737"/>
                  </a:lnTo>
                  <a:lnTo>
                    <a:pt x="6741" y="195880"/>
                  </a:lnTo>
                  <a:lnTo>
                    <a:pt x="0" y="148837"/>
                  </a:lnTo>
                  <a:close/>
                </a:path>
              </a:pathLst>
            </a:custGeom>
            <a:ln w="9530">
              <a:solidFill>
                <a:srgbClr val="33CCCC"/>
              </a:solidFill>
            </a:ln>
          </p:spPr>
          <p:txBody>
            <a:bodyPr wrap="square" lIns="0" tIns="0" rIns="0" bIns="0" rtlCol="0"/>
            <a:lstStyle/>
            <a:p>
              <a:endParaRPr/>
            </a:p>
          </p:txBody>
        </p:sp>
      </p:grpSp>
      <p:grpSp>
        <p:nvGrpSpPr>
          <p:cNvPr id="31" name="object 31"/>
          <p:cNvGrpSpPr/>
          <p:nvPr/>
        </p:nvGrpSpPr>
        <p:grpSpPr>
          <a:xfrm>
            <a:off x="5350003" y="3992119"/>
            <a:ext cx="274320" cy="307340"/>
            <a:chOff x="3826003" y="3992119"/>
            <a:chExt cx="274320" cy="307340"/>
          </a:xfrm>
        </p:grpSpPr>
        <p:sp>
          <p:nvSpPr>
            <p:cNvPr id="32" name="object 32"/>
            <p:cNvSpPr/>
            <p:nvPr/>
          </p:nvSpPr>
          <p:spPr>
            <a:xfrm>
              <a:off x="3830769" y="3996884"/>
              <a:ext cx="264795" cy="297815"/>
            </a:xfrm>
            <a:custGeom>
              <a:avLst/>
              <a:gdLst/>
              <a:ahLst/>
              <a:cxnLst/>
              <a:rect l="l" t="t" r="r" b="b"/>
              <a:pathLst>
                <a:path w="264795" h="297814">
                  <a:moveTo>
                    <a:pt x="132294" y="0"/>
                  </a:moveTo>
                  <a:lnTo>
                    <a:pt x="90465" y="7588"/>
                  </a:lnTo>
                  <a:lnTo>
                    <a:pt x="54147" y="28717"/>
                  </a:lnTo>
                  <a:lnTo>
                    <a:pt x="25514" y="60937"/>
                  </a:lnTo>
                  <a:lnTo>
                    <a:pt x="6741" y="101794"/>
                  </a:lnTo>
                  <a:lnTo>
                    <a:pt x="0" y="148837"/>
                  </a:lnTo>
                  <a:lnTo>
                    <a:pt x="6741" y="195880"/>
                  </a:lnTo>
                  <a:lnTo>
                    <a:pt x="25514" y="236737"/>
                  </a:lnTo>
                  <a:lnTo>
                    <a:pt x="54147" y="268957"/>
                  </a:lnTo>
                  <a:lnTo>
                    <a:pt x="90465" y="290087"/>
                  </a:lnTo>
                  <a:lnTo>
                    <a:pt x="132294" y="297675"/>
                  </a:lnTo>
                  <a:lnTo>
                    <a:pt x="174122" y="290087"/>
                  </a:lnTo>
                  <a:lnTo>
                    <a:pt x="210440" y="268957"/>
                  </a:lnTo>
                  <a:lnTo>
                    <a:pt x="239073" y="236737"/>
                  </a:lnTo>
                  <a:lnTo>
                    <a:pt x="257846" y="195880"/>
                  </a:lnTo>
                  <a:lnTo>
                    <a:pt x="264588" y="148837"/>
                  </a:lnTo>
                  <a:lnTo>
                    <a:pt x="257846" y="101794"/>
                  </a:lnTo>
                  <a:lnTo>
                    <a:pt x="239073" y="60937"/>
                  </a:lnTo>
                  <a:lnTo>
                    <a:pt x="210440" y="28717"/>
                  </a:lnTo>
                  <a:lnTo>
                    <a:pt x="174122" y="7588"/>
                  </a:lnTo>
                  <a:lnTo>
                    <a:pt x="132294" y="0"/>
                  </a:lnTo>
                  <a:close/>
                </a:path>
              </a:pathLst>
            </a:custGeom>
            <a:solidFill>
              <a:srgbClr val="33CCCC"/>
            </a:solidFill>
          </p:spPr>
          <p:txBody>
            <a:bodyPr wrap="square" lIns="0" tIns="0" rIns="0" bIns="0" rtlCol="0"/>
            <a:lstStyle/>
            <a:p>
              <a:endParaRPr/>
            </a:p>
          </p:txBody>
        </p:sp>
        <p:sp>
          <p:nvSpPr>
            <p:cNvPr id="33" name="object 33"/>
            <p:cNvSpPr/>
            <p:nvPr/>
          </p:nvSpPr>
          <p:spPr>
            <a:xfrm>
              <a:off x="3830769" y="3996884"/>
              <a:ext cx="264795" cy="297815"/>
            </a:xfrm>
            <a:custGeom>
              <a:avLst/>
              <a:gdLst/>
              <a:ahLst/>
              <a:cxnLst/>
              <a:rect l="l" t="t" r="r" b="b"/>
              <a:pathLst>
                <a:path w="264795" h="297814">
                  <a:moveTo>
                    <a:pt x="0" y="148837"/>
                  </a:moveTo>
                  <a:lnTo>
                    <a:pt x="6741" y="101794"/>
                  </a:lnTo>
                  <a:lnTo>
                    <a:pt x="25514" y="60937"/>
                  </a:lnTo>
                  <a:lnTo>
                    <a:pt x="54147" y="28717"/>
                  </a:lnTo>
                  <a:lnTo>
                    <a:pt x="90465" y="7588"/>
                  </a:lnTo>
                  <a:lnTo>
                    <a:pt x="132294" y="0"/>
                  </a:lnTo>
                  <a:lnTo>
                    <a:pt x="174122" y="7588"/>
                  </a:lnTo>
                  <a:lnTo>
                    <a:pt x="210440" y="28717"/>
                  </a:lnTo>
                  <a:lnTo>
                    <a:pt x="239073" y="60937"/>
                  </a:lnTo>
                  <a:lnTo>
                    <a:pt x="257846" y="101794"/>
                  </a:lnTo>
                  <a:lnTo>
                    <a:pt x="264588" y="148837"/>
                  </a:lnTo>
                  <a:lnTo>
                    <a:pt x="257846" y="195880"/>
                  </a:lnTo>
                  <a:lnTo>
                    <a:pt x="239073" y="236737"/>
                  </a:lnTo>
                  <a:lnTo>
                    <a:pt x="210440" y="268957"/>
                  </a:lnTo>
                  <a:lnTo>
                    <a:pt x="174122" y="290087"/>
                  </a:lnTo>
                  <a:lnTo>
                    <a:pt x="132294" y="297675"/>
                  </a:lnTo>
                  <a:lnTo>
                    <a:pt x="90465" y="290087"/>
                  </a:lnTo>
                  <a:lnTo>
                    <a:pt x="54147" y="268957"/>
                  </a:lnTo>
                  <a:lnTo>
                    <a:pt x="25514" y="236737"/>
                  </a:lnTo>
                  <a:lnTo>
                    <a:pt x="6741" y="195880"/>
                  </a:lnTo>
                  <a:lnTo>
                    <a:pt x="0" y="148837"/>
                  </a:lnTo>
                  <a:close/>
                </a:path>
              </a:pathLst>
            </a:custGeom>
            <a:ln w="9530">
              <a:solidFill>
                <a:srgbClr val="33CCCC"/>
              </a:solidFill>
            </a:ln>
          </p:spPr>
          <p:txBody>
            <a:bodyPr wrap="square" lIns="0" tIns="0" rIns="0" bIns="0" rtlCol="0"/>
            <a:lstStyle/>
            <a:p>
              <a:endParaRPr/>
            </a:p>
          </p:txBody>
        </p:sp>
      </p:grpSp>
      <p:sp>
        <p:nvSpPr>
          <p:cNvPr id="34" name="object 34"/>
          <p:cNvSpPr/>
          <p:nvPr/>
        </p:nvSpPr>
        <p:spPr>
          <a:xfrm>
            <a:off x="6308240" y="3341971"/>
            <a:ext cx="264795" cy="297815"/>
          </a:xfrm>
          <a:custGeom>
            <a:avLst/>
            <a:gdLst/>
            <a:ahLst/>
            <a:cxnLst/>
            <a:rect l="l" t="t" r="r" b="b"/>
            <a:pathLst>
              <a:path w="264795" h="297814">
                <a:moveTo>
                  <a:pt x="0" y="148867"/>
                </a:moveTo>
                <a:lnTo>
                  <a:pt x="6741" y="101824"/>
                </a:lnTo>
                <a:lnTo>
                  <a:pt x="25514" y="60960"/>
                </a:lnTo>
                <a:lnTo>
                  <a:pt x="54147" y="28731"/>
                </a:lnTo>
                <a:lnTo>
                  <a:pt x="90465" y="7592"/>
                </a:lnTo>
                <a:lnTo>
                  <a:pt x="132294" y="0"/>
                </a:lnTo>
                <a:lnTo>
                  <a:pt x="174122" y="7592"/>
                </a:lnTo>
                <a:lnTo>
                  <a:pt x="210440" y="28731"/>
                </a:lnTo>
                <a:lnTo>
                  <a:pt x="239073" y="60960"/>
                </a:lnTo>
                <a:lnTo>
                  <a:pt x="257846" y="101824"/>
                </a:lnTo>
                <a:lnTo>
                  <a:pt x="264588" y="148867"/>
                </a:lnTo>
                <a:lnTo>
                  <a:pt x="257846" y="195910"/>
                </a:lnTo>
                <a:lnTo>
                  <a:pt x="239073" y="236767"/>
                </a:lnTo>
                <a:lnTo>
                  <a:pt x="210440" y="268987"/>
                </a:lnTo>
                <a:lnTo>
                  <a:pt x="174122" y="290116"/>
                </a:lnTo>
                <a:lnTo>
                  <a:pt x="132294" y="297704"/>
                </a:lnTo>
                <a:lnTo>
                  <a:pt x="90465" y="290116"/>
                </a:lnTo>
                <a:lnTo>
                  <a:pt x="54147" y="268987"/>
                </a:lnTo>
                <a:lnTo>
                  <a:pt x="25514" y="236767"/>
                </a:lnTo>
                <a:lnTo>
                  <a:pt x="6741" y="195910"/>
                </a:lnTo>
                <a:lnTo>
                  <a:pt x="0" y="148867"/>
                </a:lnTo>
                <a:close/>
              </a:path>
            </a:pathLst>
          </a:custGeom>
          <a:ln w="9530">
            <a:solidFill>
              <a:srgbClr val="FF6600"/>
            </a:solidFill>
            <a:prstDash val="sysDot"/>
          </a:ln>
        </p:spPr>
        <p:txBody>
          <a:bodyPr wrap="square" lIns="0" tIns="0" rIns="0" bIns="0" rtlCol="0"/>
          <a:lstStyle/>
          <a:p>
            <a:endParaRPr/>
          </a:p>
        </p:txBody>
      </p:sp>
      <p:grpSp>
        <p:nvGrpSpPr>
          <p:cNvPr id="35" name="object 35"/>
          <p:cNvGrpSpPr/>
          <p:nvPr/>
        </p:nvGrpSpPr>
        <p:grpSpPr>
          <a:xfrm>
            <a:off x="5826738" y="3992119"/>
            <a:ext cx="274320" cy="307340"/>
            <a:chOff x="4302738" y="3992119"/>
            <a:chExt cx="274320" cy="307340"/>
          </a:xfrm>
        </p:grpSpPr>
        <p:sp>
          <p:nvSpPr>
            <p:cNvPr id="36" name="object 36"/>
            <p:cNvSpPr/>
            <p:nvPr/>
          </p:nvSpPr>
          <p:spPr>
            <a:xfrm>
              <a:off x="4307504" y="3996884"/>
              <a:ext cx="264795" cy="297815"/>
            </a:xfrm>
            <a:custGeom>
              <a:avLst/>
              <a:gdLst/>
              <a:ahLst/>
              <a:cxnLst/>
              <a:rect l="l" t="t" r="r" b="b"/>
              <a:pathLst>
                <a:path w="264795" h="297814">
                  <a:moveTo>
                    <a:pt x="132294" y="0"/>
                  </a:moveTo>
                  <a:lnTo>
                    <a:pt x="90465" y="7588"/>
                  </a:lnTo>
                  <a:lnTo>
                    <a:pt x="54147" y="28717"/>
                  </a:lnTo>
                  <a:lnTo>
                    <a:pt x="25514" y="60937"/>
                  </a:lnTo>
                  <a:lnTo>
                    <a:pt x="6741" y="101794"/>
                  </a:lnTo>
                  <a:lnTo>
                    <a:pt x="0" y="148837"/>
                  </a:lnTo>
                  <a:lnTo>
                    <a:pt x="6741" y="195880"/>
                  </a:lnTo>
                  <a:lnTo>
                    <a:pt x="25514" y="236737"/>
                  </a:lnTo>
                  <a:lnTo>
                    <a:pt x="54147" y="268957"/>
                  </a:lnTo>
                  <a:lnTo>
                    <a:pt x="90465" y="290087"/>
                  </a:lnTo>
                  <a:lnTo>
                    <a:pt x="132294" y="297675"/>
                  </a:lnTo>
                  <a:lnTo>
                    <a:pt x="174122" y="290087"/>
                  </a:lnTo>
                  <a:lnTo>
                    <a:pt x="210440" y="268957"/>
                  </a:lnTo>
                  <a:lnTo>
                    <a:pt x="239073" y="236737"/>
                  </a:lnTo>
                  <a:lnTo>
                    <a:pt x="257846" y="195880"/>
                  </a:lnTo>
                  <a:lnTo>
                    <a:pt x="264588" y="148837"/>
                  </a:lnTo>
                  <a:lnTo>
                    <a:pt x="257846" y="101794"/>
                  </a:lnTo>
                  <a:lnTo>
                    <a:pt x="239073" y="60937"/>
                  </a:lnTo>
                  <a:lnTo>
                    <a:pt x="210440" y="28717"/>
                  </a:lnTo>
                  <a:lnTo>
                    <a:pt x="174122" y="7588"/>
                  </a:lnTo>
                  <a:lnTo>
                    <a:pt x="132294" y="0"/>
                  </a:lnTo>
                  <a:close/>
                </a:path>
              </a:pathLst>
            </a:custGeom>
            <a:solidFill>
              <a:srgbClr val="33CCCC"/>
            </a:solidFill>
          </p:spPr>
          <p:txBody>
            <a:bodyPr wrap="square" lIns="0" tIns="0" rIns="0" bIns="0" rtlCol="0"/>
            <a:lstStyle/>
            <a:p>
              <a:endParaRPr/>
            </a:p>
          </p:txBody>
        </p:sp>
        <p:sp>
          <p:nvSpPr>
            <p:cNvPr id="37" name="object 37"/>
            <p:cNvSpPr/>
            <p:nvPr/>
          </p:nvSpPr>
          <p:spPr>
            <a:xfrm>
              <a:off x="4307504" y="3996884"/>
              <a:ext cx="264795" cy="297815"/>
            </a:xfrm>
            <a:custGeom>
              <a:avLst/>
              <a:gdLst/>
              <a:ahLst/>
              <a:cxnLst/>
              <a:rect l="l" t="t" r="r" b="b"/>
              <a:pathLst>
                <a:path w="264795" h="297814">
                  <a:moveTo>
                    <a:pt x="0" y="148837"/>
                  </a:moveTo>
                  <a:lnTo>
                    <a:pt x="6741" y="101794"/>
                  </a:lnTo>
                  <a:lnTo>
                    <a:pt x="25514" y="60937"/>
                  </a:lnTo>
                  <a:lnTo>
                    <a:pt x="54147" y="28717"/>
                  </a:lnTo>
                  <a:lnTo>
                    <a:pt x="90465" y="7588"/>
                  </a:lnTo>
                  <a:lnTo>
                    <a:pt x="132294" y="0"/>
                  </a:lnTo>
                  <a:lnTo>
                    <a:pt x="174122" y="7588"/>
                  </a:lnTo>
                  <a:lnTo>
                    <a:pt x="210440" y="28717"/>
                  </a:lnTo>
                  <a:lnTo>
                    <a:pt x="239073" y="60937"/>
                  </a:lnTo>
                  <a:lnTo>
                    <a:pt x="257846" y="101794"/>
                  </a:lnTo>
                  <a:lnTo>
                    <a:pt x="264588" y="148837"/>
                  </a:lnTo>
                  <a:lnTo>
                    <a:pt x="257846" y="195880"/>
                  </a:lnTo>
                  <a:lnTo>
                    <a:pt x="239073" y="236737"/>
                  </a:lnTo>
                  <a:lnTo>
                    <a:pt x="210440" y="268957"/>
                  </a:lnTo>
                  <a:lnTo>
                    <a:pt x="174122" y="290087"/>
                  </a:lnTo>
                  <a:lnTo>
                    <a:pt x="132294" y="297675"/>
                  </a:lnTo>
                  <a:lnTo>
                    <a:pt x="90465" y="290087"/>
                  </a:lnTo>
                  <a:lnTo>
                    <a:pt x="54147" y="268957"/>
                  </a:lnTo>
                  <a:lnTo>
                    <a:pt x="25514" y="236737"/>
                  </a:lnTo>
                  <a:lnTo>
                    <a:pt x="6741" y="195880"/>
                  </a:lnTo>
                  <a:lnTo>
                    <a:pt x="0" y="148837"/>
                  </a:lnTo>
                  <a:close/>
                </a:path>
              </a:pathLst>
            </a:custGeom>
            <a:ln w="9530">
              <a:solidFill>
                <a:srgbClr val="33CCCC"/>
              </a:solidFill>
            </a:ln>
          </p:spPr>
          <p:txBody>
            <a:bodyPr wrap="square" lIns="0" tIns="0" rIns="0" bIns="0" rtlCol="0"/>
            <a:lstStyle/>
            <a:p>
              <a:endParaRPr/>
            </a:p>
          </p:txBody>
        </p:sp>
      </p:grpSp>
      <p:sp>
        <p:nvSpPr>
          <p:cNvPr id="38" name="object 38"/>
          <p:cNvSpPr/>
          <p:nvPr/>
        </p:nvSpPr>
        <p:spPr>
          <a:xfrm>
            <a:off x="6149726" y="3696461"/>
            <a:ext cx="215265" cy="300990"/>
          </a:xfrm>
          <a:custGeom>
            <a:avLst/>
            <a:gdLst/>
            <a:ahLst/>
            <a:cxnLst/>
            <a:rect l="l" t="t" r="r" b="b"/>
            <a:pathLst>
              <a:path w="215264" h="300989">
                <a:moveTo>
                  <a:pt x="10130" y="234627"/>
                </a:moveTo>
                <a:lnTo>
                  <a:pt x="0" y="300423"/>
                </a:lnTo>
                <a:lnTo>
                  <a:pt x="58797" y="269038"/>
                </a:lnTo>
                <a:lnTo>
                  <a:pt x="49816" y="262688"/>
                </a:lnTo>
                <a:lnTo>
                  <a:pt x="32576" y="262688"/>
                </a:lnTo>
                <a:lnTo>
                  <a:pt x="24829" y="257181"/>
                </a:lnTo>
                <a:lnTo>
                  <a:pt x="30570" y="249080"/>
                </a:lnTo>
                <a:lnTo>
                  <a:pt x="10130" y="234627"/>
                </a:lnTo>
                <a:close/>
              </a:path>
              <a:path w="215264" h="300989">
                <a:moveTo>
                  <a:pt x="30570" y="249080"/>
                </a:moveTo>
                <a:lnTo>
                  <a:pt x="24829" y="257181"/>
                </a:lnTo>
                <a:lnTo>
                  <a:pt x="32576" y="262688"/>
                </a:lnTo>
                <a:lnTo>
                  <a:pt x="38331" y="254567"/>
                </a:lnTo>
                <a:lnTo>
                  <a:pt x="30570" y="249080"/>
                </a:lnTo>
                <a:close/>
              </a:path>
              <a:path w="215264" h="300989">
                <a:moveTo>
                  <a:pt x="38331" y="254567"/>
                </a:moveTo>
                <a:lnTo>
                  <a:pt x="32576" y="262688"/>
                </a:lnTo>
                <a:lnTo>
                  <a:pt x="49816" y="262688"/>
                </a:lnTo>
                <a:lnTo>
                  <a:pt x="38331" y="254567"/>
                </a:lnTo>
                <a:close/>
              </a:path>
              <a:path w="215264" h="300989">
                <a:moveTo>
                  <a:pt x="207081" y="0"/>
                </a:moveTo>
                <a:lnTo>
                  <a:pt x="30570" y="249080"/>
                </a:lnTo>
                <a:lnTo>
                  <a:pt x="38331" y="254567"/>
                </a:lnTo>
                <a:lnTo>
                  <a:pt x="214828" y="5497"/>
                </a:lnTo>
                <a:lnTo>
                  <a:pt x="207081" y="0"/>
                </a:lnTo>
                <a:close/>
              </a:path>
            </a:pathLst>
          </a:custGeom>
          <a:solidFill>
            <a:srgbClr val="000000"/>
          </a:solidFill>
        </p:spPr>
        <p:txBody>
          <a:bodyPr wrap="square" lIns="0" tIns="0" rIns="0" bIns="0" rtlCol="0"/>
          <a:lstStyle/>
          <a:p>
            <a:endParaRPr/>
          </a:p>
        </p:txBody>
      </p:sp>
      <p:grpSp>
        <p:nvGrpSpPr>
          <p:cNvPr id="39" name="object 39"/>
          <p:cNvGrpSpPr/>
          <p:nvPr/>
        </p:nvGrpSpPr>
        <p:grpSpPr>
          <a:xfrm>
            <a:off x="2567090" y="4836998"/>
            <a:ext cx="5062855" cy="1088390"/>
            <a:chOff x="1043089" y="4836998"/>
            <a:chExt cx="5062855" cy="1088390"/>
          </a:xfrm>
        </p:grpSpPr>
        <p:sp>
          <p:nvSpPr>
            <p:cNvPr id="40" name="object 40"/>
            <p:cNvSpPr/>
            <p:nvPr/>
          </p:nvSpPr>
          <p:spPr>
            <a:xfrm>
              <a:off x="3971467" y="5413116"/>
              <a:ext cx="511175" cy="64135"/>
            </a:xfrm>
            <a:custGeom>
              <a:avLst/>
              <a:gdLst/>
              <a:ahLst/>
              <a:cxnLst/>
              <a:rect l="l" t="t" r="r" b="b"/>
              <a:pathLst>
                <a:path w="511175" h="64135">
                  <a:moveTo>
                    <a:pt x="446909" y="0"/>
                  </a:moveTo>
                  <a:lnTo>
                    <a:pt x="446909" y="63817"/>
                  </a:lnTo>
                  <a:lnTo>
                    <a:pt x="500538" y="37014"/>
                  </a:lnTo>
                  <a:lnTo>
                    <a:pt x="457550" y="37014"/>
                  </a:lnTo>
                  <a:lnTo>
                    <a:pt x="457550" y="26803"/>
                  </a:lnTo>
                  <a:lnTo>
                    <a:pt x="500538" y="26803"/>
                  </a:lnTo>
                  <a:lnTo>
                    <a:pt x="446909" y="0"/>
                  </a:lnTo>
                  <a:close/>
                </a:path>
                <a:path w="511175" h="64135">
                  <a:moveTo>
                    <a:pt x="446909" y="26803"/>
                  </a:moveTo>
                  <a:lnTo>
                    <a:pt x="0" y="26803"/>
                  </a:lnTo>
                  <a:lnTo>
                    <a:pt x="0" y="37014"/>
                  </a:lnTo>
                  <a:lnTo>
                    <a:pt x="446909" y="37014"/>
                  </a:lnTo>
                  <a:lnTo>
                    <a:pt x="446909" y="26803"/>
                  </a:lnTo>
                  <a:close/>
                </a:path>
                <a:path w="511175" h="64135">
                  <a:moveTo>
                    <a:pt x="500538" y="26803"/>
                  </a:moveTo>
                  <a:lnTo>
                    <a:pt x="457550" y="26803"/>
                  </a:lnTo>
                  <a:lnTo>
                    <a:pt x="457550" y="37014"/>
                  </a:lnTo>
                  <a:lnTo>
                    <a:pt x="500538" y="37014"/>
                  </a:lnTo>
                  <a:lnTo>
                    <a:pt x="510753" y="31908"/>
                  </a:lnTo>
                  <a:lnTo>
                    <a:pt x="500538" y="26803"/>
                  </a:lnTo>
                  <a:close/>
                </a:path>
              </a:pathLst>
            </a:custGeom>
            <a:solidFill>
              <a:srgbClr val="000000"/>
            </a:solidFill>
          </p:spPr>
          <p:txBody>
            <a:bodyPr wrap="square" lIns="0" tIns="0" rIns="0" bIns="0" rtlCol="0"/>
            <a:lstStyle/>
            <a:p>
              <a:endParaRPr/>
            </a:p>
          </p:txBody>
        </p:sp>
        <p:pic>
          <p:nvPicPr>
            <p:cNvPr id="41" name="object 41"/>
            <p:cNvPicPr/>
            <p:nvPr/>
          </p:nvPicPr>
          <p:blipFill>
            <a:blip r:embed="rId3" cstate="print"/>
            <a:stretch>
              <a:fillRect/>
            </a:stretch>
          </p:blipFill>
          <p:spPr>
            <a:xfrm>
              <a:off x="4588205" y="5055739"/>
              <a:ext cx="1488842" cy="707096"/>
            </a:xfrm>
            <a:prstGeom prst="rect">
              <a:avLst/>
            </a:prstGeom>
          </p:spPr>
        </p:pic>
        <p:sp>
          <p:nvSpPr>
            <p:cNvPr id="42" name="object 42"/>
            <p:cNvSpPr/>
            <p:nvPr/>
          </p:nvSpPr>
          <p:spPr>
            <a:xfrm>
              <a:off x="1076771" y="4870669"/>
              <a:ext cx="283845" cy="319405"/>
            </a:xfrm>
            <a:custGeom>
              <a:avLst/>
              <a:gdLst/>
              <a:ahLst/>
              <a:cxnLst/>
              <a:rect l="l" t="t" r="r" b="b"/>
              <a:pathLst>
                <a:path w="283844" h="319404">
                  <a:moveTo>
                    <a:pt x="141734" y="0"/>
                  </a:moveTo>
                  <a:lnTo>
                    <a:pt x="96935" y="8132"/>
                  </a:lnTo>
                  <a:lnTo>
                    <a:pt x="58027" y="30780"/>
                  </a:lnTo>
                  <a:lnTo>
                    <a:pt x="27346" y="65315"/>
                  </a:lnTo>
                  <a:lnTo>
                    <a:pt x="7225" y="109112"/>
                  </a:lnTo>
                  <a:lnTo>
                    <a:pt x="0" y="159543"/>
                  </a:lnTo>
                  <a:lnTo>
                    <a:pt x="7225" y="209970"/>
                  </a:lnTo>
                  <a:lnTo>
                    <a:pt x="27346" y="253766"/>
                  </a:lnTo>
                  <a:lnTo>
                    <a:pt x="58027" y="288303"/>
                  </a:lnTo>
                  <a:lnTo>
                    <a:pt x="96935" y="310952"/>
                  </a:lnTo>
                  <a:lnTo>
                    <a:pt x="141734" y="319086"/>
                  </a:lnTo>
                  <a:lnTo>
                    <a:pt x="186531" y="310952"/>
                  </a:lnTo>
                  <a:lnTo>
                    <a:pt x="225438" y="288303"/>
                  </a:lnTo>
                  <a:lnTo>
                    <a:pt x="256120" y="253766"/>
                  </a:lnTo>
                  <a:lnTo>
                    <a:pt x="276242" y="209970"/>
                  </a:lnTo>
                  <a:lnTo>
                    <a:pt x="283468" y="159543"/>
                  </a:lnTo>
                  <a:lnTo>
                    <a:pt x="276242" y="109112"/>
                  </a:lnTo>
                  <a:lnTo>
                    <a:pt x="256120" y="65315"/>
                  </a:lnTo>
                  <a:lnTo>
                    <a:pt x="225438" y="30780"/>
                  </a:lnTo>
                  <a:lnTo>
                    <a:pt x="186531" y="8132"/>
                  </a:lnTo>
                  <a:lnTo>
                    <a:pt x="141734" y="0"/>
                  </a:lnTo>
                  <a:close/>
                </a:path>
              </a:pathLst>
            </a:custGeom>
            <a:solidFill>
              <a:srgbClr val="FF6600"/>
            </a:solidFill>
          </p:spPr>
          <p:txBody>
            <a:bodyPr wrap="square" lIns="0" tIns="0" rIns="0" bIns="0" rtlCol="0"/>
            <a:lstStyle/>
            <a:p>
              <a:endParaRPr/>
            </a:p>
          </p:txBody>
        </p:sp>
        <p:sp>
          <p:nvSpPr>
            <p:cNvPr id="43" name="object 43"/>
            <p:cNvSpPr/>
            <p:nvPr/>
          </p:nvSpPr>
          <p:spPr>
            <a:xfrm>
              <a:off x="1076771" y="4870669"/>
              <a:ext cx="283845" cy="319405"/>
            </a:xfrm>
            <a:custGeom>
              <a:avLst/>
              <a:gdLst/>
              <a:ahLst/>
              <a:cxnLst/>
              <a:rect l="l" t="t" r="r" b="b"/>
              <a:pathLst>
                <a:path w="283844" h="319404">
                  <a:moveTo>
                    <a:pt x="0" y="159543"/>
                  </a:moveTo>
                  <a:lnTo>
                    <a:pt x="7225" y="109112"/>
                  </a:lnTo>
                  <a:lnTo>
                    <a:pt x="27346" y="65315"/>
                  </a:lnTo>
                  <a:lnTo>
                    <a:pt x="58027" y="30780"/>
                  </a:lnTo>
                  <a:lnTo>
                    <a:pt x="96935" y="8132"/>
                  </a:lnTo>
                  <a:lnTo>
                    <a:pt x="141734" y="0"/>
                  </a:lnTo>
                  <a:lnTo>
                    <a:pt x="186531" y="8132"/>
                  </a:lnTo>
                  <a:lnTo>
                    <a:pt x="225438" y="30780"/>
                  </a:lnTo>
                  <a:lnTo>
                    <a:pt x="256120" y="65315"/>
                  </a:lnTo>
                  <a:lnTo>
                    <a:pt x="276242" y="109112"/>
                  </a:lnTo>
                  <a:lnTo>
                    <a:pt x="283468" y="159543"/>
                  </a:lnTo>
                  <a:lnTo>
                    <a:pt x="276242" y="209970"/>
                  </a:lnTo>
                  <a:lnTo>
                    <a:pt x="256120" y="253766"/>
                  </a:lnTo>
                  <a:lnTo>
                    <a:pt x="225438" y="288303"/>
                  </a:lnTo>
                  <a:lnTo>
                    <a:pt x="186531" y="310952"/>
                  </a:lnTo>
                  <a:lnTo>
                    <a:pt x="141734" y="319086"/>
                  </a:lnTo>
                  <a:lnTo>
                    <a:pt x="96935" y="310952"/>
                  </a:lnTo>
                  <a:lnTo>
                    <a:pt x="58027" y="288303"/>
                  </a:lnTo>
                  <a:lnTo>
                    <a:pt x="27346" y="253766"/>
                  </a:lnTo>
                  <a:lnTo>
                    <a:pt x="7225" y="209970"/>
                  </a:lnTo>
                  <a:lnTo>
                    <a:pt x="0" y="159543"/>
                  </a:lnTo>
                  <a:close/>
                </a:path>
              </a:pathLst>
            </a:custGeom>
            <a:ln w="10213">
              <a:solidFill>
                <a:srgbClr val="FF6600"/>
              </a:solidFill>
            </a:ln>
          </p:spPr>
          <p:txBody>
            <a:bodyPr wrap="square" lIns="0" tIns="0" rIns="0" bIns="0" rtlCol="0"/>
            <a:lstStyle/>
            <a:p>
              <a:endParaRPr/>
            </a:p>
          </p:txBody>
        </p:sp>
        <p:sp>
          <p:nvSpPr>
            <p:cNvPr id="44" name="object 44"/>
            <p:cNvSpPr/>
            <p:nvPr/>
          </p:nvSpPr>
          <p:spPr>
            <a:xfrm>
              <a:off x="1587525" y="4870669"/>
              <a:ext cx="283845" cy="319405"/>
            </a:xfrm>
            <a:custGeom>
              <a:avLst/>
              <a:gdLst/>
              <a:ahLst/>
              <a:cxnLst/>
              <a:rect l="l" t="t" r="r" b="b"/>
              <a:pathLst>
                <a:path w="283844" h="319404">
                  <a:moveTo>
                    <a:pt x="141734" y="0"/>
                  </a:moveTo>
                  <a:lnTo>
                    <a:pt x="96936" y="8132"/>
                  </a:lnTo>
                  <a:lnTo>
                    <a:pt x="58029" y="30780"/>
                  </a:lnTo>
                  <a:lnTo>
                    <a:pt x="27347" y="65315"/>
                  </a:lnTo>
                  <a:lnTo>
                    <a:pt x="7226" y="109112"/>
                  </a:lnTo>
                  <a:lnTo>
                    <a:pt x="0" y="159543"/>
                  </a:lnTo>
                  <a:lnTo>
                    <a:pt x="7226" y="209970"/>
                  </a:lnTo>
                  <a:lnTo>
                    <a:pt x="27347" y="253766"/>
                  </a:lnTo>
                  <a:lnTo>
                    <a:pt x="58029" y="288303"/>
                  </a:lnTo>
                  <a:lnTo>
                    <a:pt x="96936" y="310952"/>
                  </a:lnTo>
                  <a:lnTo>
                    <a:pt x="141734" y="319086"/>
                  </a:lnTo>
                  <a:lnTo>
                    <a:pt x="186531" y="310952"/>
                  </a:lnTo>
                  <a:lnTo>
                    <a:pt x="225438" y="288303"/>
                  </a:lnTo>
                  <a:lnTo>
                    <a:pt x="256120" y="253766"/>
                  </a:lnTo>
                  <a:lnTo>
                    <a:pt x="276242" y="209970"/>
                  </a:lnTo>
                  <a:lnTo>
                    <a:pt x="283468" y="159543"/>
                  </a:lnTo>
                  <a:lnTo>
                    <a:pt x="276242" y="109112"/>
                  </a:lnTo>
                  <a:lnTo>
                    <a:pt x="256120" y="65315"/>
                  </a:lnTo>
                  <a:lnTo>
                    <a:pt x="225438" y="30780"/>
                  </a:lnTo>
                  <a:lnTo>
                    <a:pt x="186531" y="8132"/>
                  </a:lnTo>
                  <a:lnTo>
                    <a:pt x="141734" y="0"/>
                  </a:lnTo>
                  <a:close/>
                </a:path>
              </a:pathLst>
            </a:custGeom>
            <a:solidFill>
              <a:srgbClr val="FF6600"/>
            </a:solidFill>
          </p:spPr>
          <p:txBody>
            <a:bodyPr wrap="square" lIns="0" tIns="0" rIns="0" bIns="0" rtlCol="0"/>
            <a:lstStyle/>
            <a:p>
              <a:endParaRPr/>
            </a:p>
          </p:txBody>
        </p:sp>
        <p:sp>
          <p:nvSpPr>
            <p:cNvPr id="45" name="object 45"/>
            <p:cNvSpPr/>
            <p:nvPr/>
          </p:nvSpPr>
          <p:spPr>
            <a:xfrm>
              <a:off x="1587525" y="4870669"/>
              <a:ext cx="283845" cy="319405"/>
            </a:xfrm>
            <a:custGeom>
              <a:avLst/>
              <a:gdLst/>
              <a:ahLst/>
              <a:cxnLst/>
              <a:rect l="l" t="t" r="r" b="b"/>
              <a:pathLst>
                <a:path w="283844" h="319404">
                  <a:moveTo>
                    <a:pt x="0" y="159543"/>
                  </a:moveTo>
                  <a:lnTo>
                    <a:pt x="7226" y="109112"/>
                  </a:lnTo>
                  <a:lnTo>
                    <a:pt x="27347" y="65315"/>
                  </a:lnTo>
                  <a:lnTo>
                    <a:pt x="58029" y="30780"/>
                  </a:lnTo>
                  <a:lnTo>
                    <a:pt x="96936" y="8132"/>
                  </a:lnTo>
                  <a:lnTo>
                    <a:pt x="141734" y="0"/>
                  </a:lnTo>
                  <a:lnTo>
                    <a:pt x="186531" y="8132"/>
                  </a:lnTo>
                  <a:lnTo>
                    <a:pt x="225438" y="30780"/>
                  </a:lnTo>
                  <a:lnTo>
                    <a:pt x="256120" y="65315"/>
                  </a:lnTo>
                  <a:lnTo>
                    <a:pt x="276242" y="109112"/>
                  </a:lnTo>
                  <a:lnTo>
                    <a:pt x="283468" y="159543"/>
                  </a:lnTo>
                  <a:lnTo>
                    <a:pt x="276242" y="209970"/>
                  </a:lnTo>
                  <a:lnTo>
                    <a:pt x="256120" y="253766"/>
                  </a:lnTo>
                  <a:lnTo>
                    <a:pt x="225438" y="288303"/>
                  </a:lnTo>
                  <a:lnTo>
                    <a:pt x="186531" y="310952"/>
                  </a:lnTo>
                  <a:lnTo>
                    <a:pt x="141734" y="319086"/>
                  </a:lnTo>
                  <a:lnTo>
                    <a:pt x="96936" y="310952"/>
                  </a:lnTo>
                  <a:lnTo>
                    <a:pt x="58029" y="288303"/>
                  </a:lnTo>
                  <a:lnTo>
                    <a:pt x="27347" y="253766"/>
                  </a:lnTo>
                  <a:lnTo>
                    <a:pt x="7226" y="209970"/>
                  </a:lnTo>
                  <a:lnTo>
                    <a:pt x="0" y="159543"/>
                  </a:lnTo>
                  <a:close/>
                </a:path>
              </a:pathLst>
            </a:custGeom>
            <a:ln w="10213">
              <a:solidFill>
                <a:srgbClr val="FF6600"/>
              </a:solidFill>
            </a:ln>
          </p:spPr>
          <p:txBody>
            <a:bodyPr wrap="square" lIns="0" tIns="0" rIns="0" bIns="0" rtlCol="0"/>
            <a:lstStyle/>
            <a:p>
              <a:endParaRPr/>
            </a:p>
          </p:txBody>
        </p:sp>
        <p:sp>
          <p:nvSpPr>
            <p:cNvPr id="46" name="object 46"/>
            <p:cNvSpPr/>
            <p:nvPr/>
          </p:nvSpPr>
          <p:spPr>
            <a:xfrm>
              <a:off x="2098278" y="4870669"/>
              <a:ext cx="283845" cy="319405"/>
            </a:xfrm>
            <a:custGeom>
              <a:avLst/>
              <a:gdLst/>
              <a:ahLst/>
              <a:cxnLst/>
              <a:rect l="l" t="t" r="r" b="b"/>
              <a:pathLst>
                <a:path w="283844" h="319404">
                  <a:moveTo>
                    <a:pt x="141734" y="0"/>
                  </a:moveTo>
                  <a:lnTo>
                    <a:pt x="96920" y="8132"/>
                  </a:lnTo>
                  <a:lnTo>
                    <a:pt x="58011" y="30780"/>
                  </a:lnTo>
                  <a:lnTo>
                    <a:pt x="27335" y="65315"/>
                  </a:lnTo>
                  <a:lnTo>
                    <a:pt x="7222" y="109112"/>
                  </a:lnTo>
                  <a:lnTo>
                    <a:pt x="0" y="159543"/>
                  </a:lnTo>
                  <a:lnTo>
                    <a:pt x="7222" y="209970"/>
                  </a:lnTo>
                  <a:lnTo>
                    <a:pt x="27335" y="253766"/>
                  </a:lnTo>
                  <a:lnTo>
                    <a:pt x="58011" y="288303"/>
                  </a:lnTo>
                  <a:lnTo>
                    <a:pt x="96920" y="310952"/>
                  </a:lnTo>
                  <a:lnTo>
                    <a:pt x="141734" y="319086"/>
                  </a:lnTo>
                  <a:lnTo>
                    <a:pt x="186547" y="310952"/>
                  </a:lnTo>
                  <a:lnTo>
                    <a:pt x="225456" y="288303"/>
                  </a:lnTo>
                  <a:lnTo>
                    <a:pt x="256132" y="253766"/>
                  </a:lnTo>
                  <a:lnTo>
                    <a:pt x="276246" y="209970"/>
                  </a:lnTo>
                  <a:lnTo>
                    <a:pt x="283468" y="159543"/>
                  </a:lnTo>
                  <a:lnTo>
                    <a:pt x="276246" y="109112"/>
                  </a:lnTo>
                  <a:lnTo>
                    <a:pt x="256132" y="65315"/>
                  </a:lnTo>
                  <a:lnTo>
                    <a:pt x="225456" y="30780"/>
                  </a:lnTo>
                  <a:lnTo>
                    <a:pt x="186547" y="8132"/>
                  </a:lnTo>
                  <a:lnTo>
                    <a:pt x="141734" y="0"/>
                  </a:lnTo>
                  <a:close/>
                </a:path>
              </a:pathLst>
            </a:custGeom>
            <a:solidFill>
              <a:srgbClr val="FF6600"/>
            </a:solidFill>
          </p:spPr>
          <p:txBody>
            <a:bodyPr wrap="square" lIns="0" tIns="0" rIns="0" bIns="0" rtlCol="0"/>
            <a:lstStyle/>
            <a:p>
              <a:endParaRPr/>
            </a:p>
          </p:txBody>
        </p:sp>
        <p:sp>
          <p:nvSpPr>
            <p:cNvPr id="47" name="object 47"/>
            <p:cNvSpPr/>
            <p:nvPr/>
          </p:nvSpPr>
          <p:spPr>
            <a:xfrm>
              <a:off x="2098278" y="4870669"/>
              <a:ext cx="283845" cy="319405"/>
            </a:xfrm>
            <a:custGeom>
              <a:avLst/>
              <a:gdLst/>
              <a:ahLst/>
              <a:cxnLst/>
              <a:rect l="l" t="t" r="r" b="b"/>
              <a:pathLst>
                <a:path w="283844" h="319404">
                  <a:moveTo>
                    <a:pt x="0" y="159543"/>
                  </a:moveTo>
                  <a:lnTo>
                    <a:pt x="7222" y="109112"/>
                  </a:lnTo>
                  <a:lnTo>
                    <a:pt x="27335" y="65315"/>
                  </a:lnTo>
                  <a:lnTo>
                    <a:pt x="58011" y="30780"/>
                  </a:lnTo>
                  <a:lnTo>
                    <a:pt x="96920" y="8132"/>
                  </a:lnTo>
                  <a:lnTo>
                    <a:pt x="141734" y="0"/>
                  </a:lnTo>
                  <a:lnTo>
                    <a:pt x="186547" y="8132"/>
                  </a:lnTo>
                  <a:lnTo>
                    <a:pt x="225456" y="30780"/>
                  </a:lnTo>
                  <a:lnTo>
                    <a:pt x="256132" y="65315"/>
                  </a:lnTo>
                  <a:lnTo>
                    <a:pt x="276246" y="109112"/>
                  </a:lnTo>
                  <a:lnTo>
                    <a:pt x="283468" y="159543"/>
                  </a:lnTo>
                  <a:lnTo>
                    <a:pt x="276246" y="209970"/>
                  </a:lnTo>
                  <a:lnTo>
                    <a:pt x="256132" y="253766"/>
                  </a:lnTo>
                  <a:lnTo>
                    <a:pt x="225456" y="288303"/>
                  </a:lnTo>
                  <a:lnTo>
                    <a:pt x="186547" y="310952"/>
                  </a:lnTo>
                  <a:lnTo>
                    <a:pt x="141734" y="319086"/>
                  </a:lnTo>
                  <a:lnTo>
                    <a:pt x="96920" y="310952"/>
                  </a:lnTo>
                  <a:lnTo>
                    <a:pt x="58011" y="288303"/>
                  </a:lnTo>
                  <a:lnTo>
                    <a:pt x="27335" y="253766"/>
                  </a:lnTo>
                  <a:lnTo>
                    <a:pt x="7222" y="209970"/>
                  </a:lnTo>
                  <a:lnTo>
                    <a:pt x="0" y="159543"/>
                  </a:lnTo>
                  <a:close/>
                </a:path>
              </a:pathLst>
            </a:custGeom>
            <a:ln w="10213">
              <a:solidFill>
                <a:srgbClr val="FF6600"/>
              </a:solidFill>
            </a:ln>
          </p:spPr>
          <p:txBody>
            <a:bodyPr wrap="square" lIns="0" tIns="0" rIns="0" bIns="0" rtlCol="0"/>
            <a:lstStyle/>
            <a:p>
              <a:endParaRPr/>
            </a:p>
          </p:txBody>
        </p:sp>
        <p:sp>
          <p:nvSpPr>
            <p:cNvPr id="48" name="object 48"/>
            <p:cNvSpPr/>
            <p:nvPr/>
          </p:nvSpPr>
          <p:spPr>
            <a:xfrm>
              <a:off x="2609032" y="4870669"/>
              <a:ext cx="283845" cy="319405"/>
            </a:xfrm>
            <a:custGeom>
              <a:avLst/>
              <a:gdLst/>
              <a:ahLst/>
              <a:cxnLst/>
              <a:rect l="l" t="t" r="r" b="b"/>
              <a:pathLst>
                <a:path w="283844" h="319404">
                  <a:moveTo>
                    <a:pt x="141734" y="0"/>
                  </a:moveTo>
                  <a:lnTo>
                    <a:pt x="96920" y="8132"/>
                  </a:lnTo>
                  <a:lnTo>
                    <a:pt x="58011" y="30780"/>
                  </a:lnTo>
                  <a:lnTo>
                    <a:pt x="27335" y="65315"/>
                  </a:lnTo>
                  <a:lnTo>
                    <a:pt x="7222" y="109112"/>
                  </a:lnTo>
                  <a:lnTo>
                    <a:pt x="0" y="159543"/>
                  </a:lnTo>
                  <a:lnTo>
                    <a:pt x="7222" y="209970"/>
                  </a:lnTo>
                  <a:lnTo>
                    <a:pt x="27335" y="253766"/>
                  </a:lnTo>
                  <a:lnTo>
                    <a:pt x="58011" y="288303"/>
                  </a:lnTo>
                  <a:lnTo>
                    <a:pt x="96920" y="310952"/>
                  </a:lnTo>
                  <a:lnTo>
                    <a:pt x="141734" y="319086"/>
                  </a:lnTo>
                  <a:lnTo>
                    <a:pt x="186547" y="310952"/>
                  </a:lnTo>
                  <a:lnTo>
                    <a:pt x="225456" y="288303"/>
                  </a:lnTo>
                  <a:lnTo>
                    <a:pt x="256132" y="253766"/>
                  </a:lnTo>
                  <a:lnTo>
                    <a:pt x="276246" y="209970"/>
                  </a:lnTo>
                  <a:lnTo>
                    <a:pt x="283468" y="159543"/>
                  </a:lnTo>
                  <a:lnTo>
                    <a:pt x="276246" y="109112"/>
                  </a:lnTo>
                  <a:lnTo>
                    <a:pt x="256132" y="65315"/>
                  </a:lnTo>
                  <a:lnTo>
                    <a:pt x="225456" y="30780"/>
                  </a:lnTo>
                  <a:lnTo>
                    <a:pt x="186547" y="8132"/>
                  </a:lnTo>
                  <a:lnTo>
                    <a:pt x="141734" y="0"/>
                  </a:lnTo>
                  <a:close/>
                </a:path>
              </a:pathLst>
            </a:custGeom>
            <a:solidFill>
              <a:srgbClr val="FF6600"/>
            </a:solidFill>
          </p:spPr>
          <p:txBody>
            <a:bodyPr wrap="square" lIns="0" tIns="0" rIns="0" bIns="0" rtlCol="0"/>
            <a:lstStyle/>
            <a:p>
              <a:endParaRPr/>
            </a:p>
          </p:txBody>
        </p:sp>
        <p:sp>
          <p:nvSpPr>
            <p:cNvPr id="49" name="object 49"/>
            <p:cNvSpPr/>
            <p:nvPr/>
          </p:nvSpPr>
          <p:spPr>
            <a:xfrm>
              <a:off x="2609032" y="4870669"/>
              <a:ext cx="283845" cy="319405"/>
            </a:xfrm>
            <a:custGeom>
              <a:avLst/>
              <a:gdLst/>
              <a:ahLst/>
              <a:cxnLst/>
              <a:rect l="l" t="t" r="r" b="b"/>
              <a:pathLst>
                <a:path w="283844" h="319404">
                  <a:moveTo>
                    <a:pt x="0" y="159543"/>
                  </a:moveTo>
                  <a:lnTo>
                    <a:pt x="7222" y="109112"/>
                  </a:lnTo>
                  <a:lnTo>
                    <a:pt x="27335" y="65315"/>
                  </a:lnTo>
                  <a:lnTo>
                    <a:pt x="58011" y="30780"/>
                  </a:lnTo>
                  <a:lnTo>
                    <a:pt x="96920" y="8132"/>
                  </a:lnTo>
                  <a:lnTo>
                    <a:pt x="141734" y="0"/>
                  </a:lnTo>
                  <a:lnTo>
                    <a:pt x="186547" y="8132"/>
                  </a:lnTo>
                  <a:lnTo>
                    <a:pt x="225456" y="30780"/>
                  </a:lnTo>
                  <a:lnTo>
                    <a:pt x="256132" y="65315"/>
                  </a:lnTo>
                  <a:lnTo>
                    <a:pt x="276246" y="109112"/>
                  </a:lnTo>
                  <a:lnTo>
                    <a:pt x="283468" y="159543"/>
                  </a:lnTo>
                  <a:lnTo>
                    <a:pt x="276246" y="209970"/>
                  </a:lnTo>
                  <a:lnTo>
                    <a:pt x="256132" y="253766"/>
                  </a:lnTo>
                  <a:lnTo>
                    <a:pt x="225456" y="288303"/>
                  </a:lnTo>
                  <a:lnTo>
                    <a:pt x="186547" y="310952"/>
                  </a:lnTo>
                  <a:lnTo>
                    <a:pt x="141734" y="319086"/>
                  </a:lnTo>
                  <a:lnTo>
                    <a:pt x="96920" y="310952"/>
                  </a:lnTo>
                  <a:lnTo>
                    <a:pt x="58011" y="288303"/>
                  </a:lnTo>
                  <a:lnTo>
                    <a:pt x="27335" y="253766"/>
                  </a:lnTo>
                  <a:lnTo>
                    <a:pt x="7222" y="209970"/>
                  </a:lnTo>
                  <a:lnTo>
                    <a:pt x="0" y="159543"/>
                  </a:lnTo>
                  <a:close/>
                </a:path>
              </a:pathLst>
            </a:custGeom>
            <a:ln w="10213">
              <a:solidFill>
                <a:srgbClr val="FF6600"/>
              </a:solidFill>
            </a:ln>
          </p:spPr>
          <p:txBody>
            <a:bodyPr wrap="square" lIns="0" tIns="0" rIns="0" bIns="0" rtlCol="0"/>
            <a:lstStyle/>
            <a:p>
              <a:endParaRPr/>
            </a:p>
          </p:txBody>
        </p:sp>
        <p:sp>
          <p:nvSpPr>
            <p:cNvPr id="50" name="object 50"/>
            <p:cNvSpPr/>
            <p:nvPr/>
          </p:nvSpPr>
          <p:spPr>
            <a:xfrm>
              <a:off x="3119786" y="4870669"/>
              <a:ext cx="283845" cy="319405"/>
            </a:xfrm>
            <a:custGeom>
              <a:avLst/>
              <a:gdLst/>
              <a:ahLst/>
              <a:cxnLst/>
              <a:rect l="l" t="t" r="r" b="b"/>
              <a:pathLst>
                <a:path w="283845" h="319404">
                  <a:moveTo>
                    <a:pt x="141734" y="0"/>
                  </a:moveTo>
                  <a:lnTo>
                    <a:pt x="96920" y="8132"/>
                  </a:lnTo>
                  <a:lnTo>
                    <a:pt x="58011" y="30780"/>
                  </a:lnTo>
                  <a:lnTo>
                    <a:pt x="27335" y="65315"/>
                  </a:lnTo>
                  <a:lnTo>
                    <a:pt x="7222" y="109112"/>
                  </a:lnTo>
                  <a:lnTo>
                    <a:pt x="0" y="159543"/>
                  </a:lnTo>
                  <a:lnTo>
                    <a:pt x="7222" y="209970"/>
                  </a:lnTo>
                  <a:lnTo>
                    <a:pt x="27335" y="253766"/>
                  </a:lnTo>
                  <a:lnTo>
                    <a:pt x="58011" y="288303"/>
                  </a:lnTo>
                  <a:lnTo>
                    <a:pt x="96920" y="310952"/>
                  </a:lnTo>
                  <a:lnTo>
                    <a:pt x="141734" y="319086"/>
                  </a:lnTo>
                  <a:lnTo>
                    <a:pt x="186547" y="310952"/>
                  </a:lnTo>
                  <a:lnTo>
                    <a:pt x="225456" y="288303"/>
                  </a:lnTo>
                  <a:lnTo>
                    <a:pt x="256132" y="253766"/>
                  </a:lnTo>
                  <a:lnTo>
                    <a:pt x="276246" y="209970"/>
                  </a:lnTo>
                  <a:lnTo>
                    <a:pt x="283468" y="159543"/>
                  </a:lnTo>
                  <a:lnTo>
                    <a:pt x="276246" y="109112"/>
                  </a:lnTo>
                  <a:lnTo>
                    <a:pt x="256132" y="65315"/>
                  </a:lnTo>
                  <a:lnTo>
                    <a:pt x="225456" y="30780"/>
                  </a:lnTo>
                  <a:lnTo>
                    <a:pt x="186547" y="8132"/>
                  </a:lnTo>
                  <a:lnTo>
                    <a:pt x="141734" y="0"/>
                  </a:lnTo>
                  <a:close/>
                </a:path>
              </a:pathLst>
            </a:custGeom>
            <a:solidFill>
              <a:srgbClr val="FF6600"/>
            </a:solidFill>
          </p:spPr>
          <p:txBody>
            <a:bodyPr wrap="square" lIns="0" tIns="0" rIns="0" bIns="0" rtlCol="0"/>
            <a:lstStyle/>
            <a:p>
              <a:endParaRPr/>
            </a:p>
          </p:txBody>
        </p:sp>
        <p:sp>
          <p:nvSpPr>
            <p:cNvPr id="51" name="object 51"/>
            <p:cNvSpPr/>
            <p:nvPr/>
          </p:nvSpPr>
          <p:spPr>
            <a:xfrm>
              <a:off x="3119786" y="4870669"/>
              <a:ext cx="283845" cy="319405"/>
            </a:xfrm>
            <a:custGeom>
              <a:avLst/>
              <a:gdLst/>
              <a:ahLst/>
              <a:cxnLst/>
              <a:rect l="l" t="t" r="r" b="b"/>
              <a:pathLst>
                <a:path w="283845" h="319404">
                  <a:moveTo>
                    <a:pt x="0" y="159543"/>
                  </a:moveTo>
                  <a:lnTo>
                    <a:pt x="7222" y="109112"/>
                  </a:lnTo>
                  <a:lnTo>
                    <a:pt x="27335" y="65315"/>
                  </a:lnTo>
                  <a:lnTo>
                    <a:pt x="58011" y="30780"/>
                  </a:lnTo>
                  <a:lnTo>
                    <a:pt x="96920" y="8132"/>
                  </a:lnTo>
                  <a:lnTo>
                    <a:pt x="141734" y="0"/>
                  </a:lnTo>
                  <a:lnTo>
                    <a:pt x="186547" y="8132"/>
                  </a:lnTo>
                  <a:lnTo>
                    <a:pt x="225456" y="30780"/>
                  </a:lnTo>
                  <a:lnTo>
                    <a:pt x="256132" y="65315"/>
                  </a:lnTo>
                  <a:lnTo>
                    <a:pt x="276246" y="109112"/>
                  </a:lnTo>
                  <a:lnTo>
                    <a:pt x="283468" y="159543"/>
                  </a:lnTo>
                  <a:lnTo>
                    <a:pt x="276246" y="209970"/>
                  </a:lnTo>
                  <a:lnTo>
                    <a:pt x="256132" y="253766"/>
                  </a:lnTo>
                  <a:lnTo>
                    <a:pt x="225456" y="288303"/>
                  </a:lnTo>
                  <a:lnTo>
                    <a:pt x="186547" y="310952"/>
                  </a:lnTo>
                  <a:lnTo>
                    <a:pt x="141734" y="319086"/>
                  </a:lnTo>
                  <a:lnTo>
                    <a:pt x="96920" y="310952"/>
                  </a:lnTo>
                  <a:lnTo>
                    <a:pt x="58011" y="288303"/>
                  </a:lnTo>
                  <a:lnTo>
                    <a:pt x="27335" y="253766"/>
                  </a:lnTo>
                  <a:lnTo>
                    <a:pt x="7222" y="209970"/>
                  </a:lnTo>
                  <a:lnTo>
                    <a:pt x="0" y="159543"/>
                  </a:lnTo>
                  <a:close/>
                </a:path>
              </a:pathLst>
            </a:custGeom>
            <a:ln w="10213">
              <a:solidFill>
                <a:srgbClr val="FF6600"/>
              </a:solidFill>
            </a:ln>
          </p:spPr>
          <p:txBody>
            <a:bodyPr wrap="square" lIns="0" tIns="0" rIns="0" bIns="0" rtlCol="0"/>
            <a:lstStyle/>
            <a:p>
              <a:endParaRPr/>
            </a:p>
          </p:txBody>
        </p:sp>
        <p:sp>
          <p:nvSpPr>
            <p:cNvPr id="52" name="object 52"/>
            <p:cNvSpPr/>
            <p:nvPr/>
          </p:nvSpPr>
          <p:spPr>
            <a:xfrm>
              <a:off x="1076771" y="5572659"/>
              <a:ext cx="283845" cy="319405"/>
            </a:xfrm>
            <a:custGeom>
              <a:avLst/>
              <a:gdLst/>
              <a:ahLst/>
              <a:cxnLst/>
              <a:rect l="l" t="t" r="r" b="b"/>
              <a:pathLst>
                <a:path w="283844" h="319404">
                  <a:moveTo>
                    <a:pt x="141734" y="0"/>
                  </a:moveTo>
                  <a:lnTo>
                    <a:pt x="96935" y="8132"/>
                  </a:lnTo>
                  <a:lnTo>
                    <a:pt x="58027" y="30780"/>
                  </a:lnTo>
                  <a:lnTo>
                    <a:pt x="27346" y="65315"/>
                  </a:lnTo>
                  <a:lnTo>
                    <a:pt x="7225" y="109112"/>
                  </a:lnTo>
                  <a:lnTo>
                    <a:pt x="0" y="159543"/>
                  </a:lnTo>
                  <a:lnTo>
                    <a:pt x="7225" y="209969"/>
                  </a:lnTo>
                  <a:lnTo>
                    <a:pt x="27346" y="253764"/>
                  </a:lnTo>
                  <a:lnTo>
                    <a:pt x="58027" y="288300"/>
                  </a:lnTo>
                  <a:lnTo>
                    <a:pt x="96935" y="310948"/>
                  </a:lnTo>
                  <a:lnTo>
                    <a:pt x="141734" y="319082"/>
                  </a:lnTo>
                  <a:lnTo>
                    <a:pt x="186531" y="310948"/>
                  </a:lnTo>
                  <a:lnTo>
                    <a:pt x="225438" y="288300"/>
                  </a:lnTo>
                  <a:lnTo>
                    <a:pt x="256120" y="253764"/>
                  </a:lnTo>
                  <a:lnTo>
                    <a:pt x="276242" y="209969"/>
                  </a:lnTo>
                  <a:lnTo>
                    <a:pt x="283468" y="159543"/>
                  </a:lnTo>
                  <a:lnTo>
                    <a:pt x="276242" y="109112"/>
                  </a:lnTo>
                  <a:lnTo>
                    <a:pt x="256120" y="65315"/>
                  </a:lnTo>
                  <a:lnTo>
                    <a:pt x="225438" y="30780"/>
                  </a:lnTo>
                  <a:lnTo>
                    <a:pt x="186531" y="8132"/>
                  </a:lnTo>
                  <a:lnTo>
                    <a:pt x="141734" y="0"/>
                  </a:lnTo>
                  <a:close/>
                </a:path>
              </a:pathLst>
            </a:custGeom>
            <a:solidFill>
              <a:srgbClr val="33CCCC"/>
            </a:solidFill>
          </p:spPr>
          <p:txBody>
            <a:bodyPr wrap="square" lIns="0" tIns="0" rIns="0" bIns="0" rtlCol="0"/>
            <a:lstStyle/>
            <a:p>
              <a:endParaRPr/>
            </a:p>
          </p:txBody>
        </p:sp>
        <p:sp>
          <p:nvSpPr>
            <p:cNvPr id="53" name="object 53"/>
            <p:cNvSpPr/>
            <p:nvPr/>
          </p:nvSpPr>
          <p:spPr>
            <a:xfrm>
              <a:off x="1076771" y="5572659"/>
              <a:ext cx="283845" cy="319405"/>
            </a:xfrm>
            <a:custGeom>
              <a:avLst/>
              <a:gdLst/>
              <a:ahLst/>
              <a:cxnLst/>
              <a:rect l="l" t="t" r="r" b="b"/>
              <a:pathLst>
                <a:path w="283844" h="319404">
                  <a:moveTo>
                    <a:pt x="0" y="159543"/>
                  </a:moveTo>
                  <a:lnTo>
                    <a:pt x="7225" y="109112"/>
                  </a:lnTo>
                  <a:lnTo>
                    <a:pt x="27346" y="65315"/>
                  </a:lnTo>
                  <a:lnTo>
                    <a:pt x="58027" y="30780"/>
                  </a:lnTo>
                  <a:lnTo>
                    <a:pt x="96935" y="8132"/>
                  </a:lnTo>
                  <a:lnTo>
                    <a:pt x="141734" y="0"/>
                  </a:lnTo>
                  <a:lnTo>
                    <a:pt x="186531" y="8132"/>
                  </a:lnTo>
                  <a:lnTo>
                    <a:pt x="225438" y="30780"/>
                  </a:lnTo>
                  <a:lnTo>
                    <a:pt x="256120" y="65315"/>
                  </a:lnTo>
                  <a:lnTo>
                    <a:pt x="276242" y="109112"/>
                  </a:lnTo>
                  <a:lnTo>
                    <a:pt x="283468" y="159543"/>
                  </a:lnTo>
                  <a:lnTo>
                    <a:pt x="276242" y="209969"/>
                  </a:lnTo>
                  <a:lnTo>
                    <a:pt x="256120" y="253764"/>
                  </a:lnTo>
                  <a:lnTo>
                    <a:pt x="225438" y="288300"/>
                  </a:lnTo>
                  <a:lnTo>
                    <a:pt x="186531" y="310948"/>
                  </a:lnTo>
                  <a:lnTo>
                    <a:pt x="141734" y="319082"/>
                  </a:lnTo>
                  <a:lnTo>
                    <a:pt x="96935" y="310948"/>
                  </a:lnTo>
                  <a:lnTo>
                    <a:pt x="58027" y="288300"/>
                  </a:lnTo>
                  <a:lnTo>
                    <a:pt x="27346" y="253764"/>
                  </a:lnTo>
                  <a:lnTo>
                    <a:pt x="7225" y="209969"/>
                  </a:lnTo>
                  <a:lnTo>
                    <a:pt x="0" y="159543"/>
                  </a:lnTo>
                  <a:close/>
                </a:path>
              </a:pathLst>
            </a:custGeom>
            <a:ln w="10213">
              <a:solidFill>
                <a:srgbClr val="33CCCC"/>
              </a:solidFill>
            </a:ln>
          </p:spPr>
          <p:txBody>
            <a:bodyPr wrap="square" lIns="0" tIns="0" rIns="0" bIns="0" rtlCol="0"/>
            <a:lstStyle/>
            <a:p>
              <a:endParaRPr/>
            </a:p>
          </p:txBody>
        </p:sp>
        <p:sp>
          <p:nvSpPr>
            <p:cNvPr id="54" name="object 54"/>
            <p:cNvSpPr/>
            <p:nvPr/>
          </p:nvSpPr>
          <p:spPr>
            <a:xfrm>
              <a:off x="1587525" y="5572659"/>
              <a:ext cx="283845" cy="319405"/>
            </a:xfrm>
            <a:custGeom>
              <a:avLst/>
              <a:gdLst/>
              <a:ahLst/>
              <a:cxnLst/>
              <a:rect l="l" t="t" r="r" b="b"/>
              <a:pathLst>
                <a:path w="283844" h="319404">
                  <a:moveTo>
                    <a:pt x="141734" y="0"/>
                  </a:moveTo>
                  <a:lnTo>
                    <a:pt x="96936" y="8132"/>
                  </a:lnTo>
                  <a:lnTo>
                    <a:pt x="58029" y="30780"/>
                  </a:lnTo>
                  <a:lnTo>
                    <a:pt x="27347" y="65315"/>
                  </a:lnTo>
                  <a:lnTo>
                    <a:pt x="7226" y="109112"/>
                  </a:lnTo>
                  <a:lnTo>
                    <a:pt x="0" y="159543"/>
                  </a:lnTo>
                  <a:lnTo>
                    <a:pt x="7226" y="209969"/>
                  </a:lnTo>
                  <a:lnTo>
                    <a:pt x="27347" y="253764"/>
                  </a:lnTo>
                  <a:lnTo>
                    <a:pt x="58029" y="288300"/>
                  </a:lnTo>
                  <a:lnTo>
                    <a:pt x="96936" y="310948"/>
                  </a:lnTo>
                  <a:lnTo>
                    <a:pt x="141734" y="319082"/>
                  </a:lnTo>
                  <a:lnTo>
                    <a:pt x="186531" y="310948"/>
                  </a:lnTo>
                  <a:lnTo>
                    <a:pt x="225438" y="288300"/>
                  </a:lnTo>
                  <a:lnTo>
                    <a:pt x="256120" y="253764"/>
                  </a:lnTo>
                  <a:lnTo>
                    <a:pt x="276242" y="209969"/>
                  </a:lnTo>
                  <a:lnTo>
                    <a:pt x="283468" y="159543"/>
                  </a:lnTo>
                  <a:lnTo>
                    <a:pt x="276242" y="109112"/>
                  </a:lnTo>
                  <a:lnTo>
                    <a:pt x="256120" y="65315"/>
                  </a:lnTo>
                  <a:lnTo>
                    <a:pt x="225438" y="30780"/>
                  </a:lnTo>
                  <a:lnTo>
                    <a:pt x="186531" y="8132"/>
                  </a:lnTo>
                  <a:lnTo>
                    <a:pt x="141734" y="0"/>
                  </a:lnTo>
                  <a:close/>
                </a:path>
              </a:pathLst>
            </a:custGeom>
            <a:solidFill>
              <a:srgbClr val="33CCCC"/>
            </a:solidFill>
          </p:spPr>
          <p:txBody>
            <a:bodyPr wrap="square" lIns="0" tIns="0" rIns="0" bIns="0" rtlCol="0"/>
            <a:lstStyle/>
            <a:p>
              <a:endParaRPr/>
            </a:p>
          </p:txBody>
        </p:sp>
        <p:sp>
          <p:nvSpPr>
            <p:cNvPr id="55" name="object 55"/>
            <p:cNvSpPr/>
            <p:nvPr/>
          </p:nvSpPr>
          <p:spPr>
            <a:xfrm>
              <a:off x="1587525" y="5572659"/>
              <a:ext cx="283845" cy="319405"/>
            </a:xfrm>
            <a:custGeom>
              <a:avLst/>
              <a:gdLst/>
              <a:ahLst/>
              <a:cxnLst/>
              <a:rect l="l" t="t" r="r" b="b"/>
              <a:pathLst>
                <a:path w="283844" h="319404">
                  <a:moveTo>
                    <a:pt x="0" y="159543"/>
                  </a:moveTo>
                  <a:lnTo>
                    <a:pt x="7226" y="109112"/>
                  </a:lnTo>
                  <a:lnTo>
                    <a:pt x="27347" y="65315"/>
                  </a:lnTo>
                  <a:lnTo>
                    <a:pt x="58029" y="30780"/>
                  </a:lnTo>
                  <a:lnTo>
                    <a:pt x="96936" y="8132"/>
                  </a:lnTo>
                  <a:lnTo>
                    <a:pt x="141734" y="0"/>
                  </a:lnTo>
                  <a:lnTo>
                    <a:pt x="186531" y="8132"/>
                  </a:lnTo>
                  <a:lnTo>
                    <a:pt x="225438" y="30780"/>
                  </a:lnTo>
                  <a:lnTo>
                    <a:pt x="256120" y="65315"/>
                  </a:lnTo>
                  <a:lnTo>
                    <a:pt x="276242" y="109112"/>
                  </a:lnTo>
                  <a:lnTo>
                    <a:pt x="283468" y="159543"/>
                  </a:lnTo>
                  <a:lnTo>
                    <a:pt x="276242" y="209969"/>
                  </a:lnTo>
                  <a:lnTo>
                    <a:pt x="256120" y="253764"/>
                  </a:lnTo>
                  <a:lnTo>
                    <a:pt x="225438" y="288300"/>
                  </a:lnTo>
                  <a:lnTo>
                    <a:pt x="186531" y="310948"/>
                  </a:lnTo>
                  <a:lnTo>
                    <a:pt x="141734" y="319082"/>
                  </a:lnTo>
                  <a:lnTo>
                    <a:pt x="96936" y="310948"/>
                  </a:lnTo>
                  <a:lnTo>
                    <a:pt x="58029" y="288300"/>
                  </a:lnTo>
                  <a:lnTo>
                    <a:pt x="27347" y="253764"/>
                  </a:lnTo>
                  <a:lnTo>
                    <a:pt x="7226" y="209969"/>
                  </a:lnTo>
                  <a:lnTo>
                    <a:pt x="0" y="159543"/>
                  </a:lnTo>
                  <a:close/>
                </a:path>
              </a:pathLst>
            </a:custGeom>
            <a:ln w="10213">
              <a:solidFill>
                <a:srgbClr val="33CCCC"/>
              </a:solidFill>
            </a:ln>
          </p:spPr>
          <p:txBody>
            <a:bodyPr wrap="square" lIns="0" tIns="0" rIns="0" bIns="0" rtlCol="0"/>
            <a:lstStyle/>
            <a:p>
              <a:endParaRPr/>
            </a:p>
          </p:txBody>
        </p:sp>
        <p:sp>
          <p:nvSpPr>
            <p:cNvPr id="56" name="object 56"/>
            <p:cNvSpPr/>
            <p:nvPr/>
          </p:nvSpPr>
          <p:spPr>
            <a:xfrm>
              <a:off x="2098278" y="5572659"/>
              <a:ext cx="283845" cy="319405"/>
            </a:xfrm>
            <a:custGeom>
              <a:avLst/>
              <a:gdLst/>
              <a:ahLst/>
              <a:cxnLst/>
              <a:rect l="l" t="t" r="r" b="b"/>
              <a:pathLst>
                <a:path w="283844" h="319404">
                  <a:moveTo>
                    <a:pt x="141734" y="0"/>
                  </a:moveTo>
                  <a:lnTo>
                    <a:pt x="96920" y="8132"/>
                  </a:lnTo>
                  <a:lnTo>
                    <a:pt x="58011" y="30780"/>
                  </a:lnTo>
                  <a:lnTo>
                    <a:pt x="27335" y="65315"/>
                  </a:lnTo>
                  <a:lnTo>
                    <a:pt x="7222" y="109112"/>
                  </a:lnTo>
                  <a:lnTo>
                    <a:pt x="0" y="159543"/>
                  </a:lnTo>
                  <a:lnTo>
                    <a:pt x="7222" y="209969"/>
                  </a:lnTo>
                  <a:lnTo>
                    <a:pt x="27335" y="253764"/>
                  </a:lnTo>
                  <a:lnTo>
                    <a:pt x="58011" y="288300"/>
                  </a:lnTo>
                  <a:lnTo>
                    <a:pt x="96920" y="310948"/>
                  </a:lnTo>
                  <a:lnTo>
                    <a:pt x="141734" y="319082"/>
                  </a:lnTo>
                  <a:lnTo>
                    <a:pt x="186547" y="310948"/>
                  </a:lnTo>
                  <a:lnTo>
                    <a:pt x="225456" y="288300"/>
                  </a:lnTo>
                  <a:lnTo>
                    <a:pt x="256132" y="253764"/>
                  </a:lnTo>
                  <a:lnTo>
                    <a:pt x="276246" y="209969"/>
                  </a:lnTo>
                  <a:lnTo>
                    <a:pt x="283468" y="159543"/>
                  </a:lnTo>
                  <a:lnTo>
                    <a:pt x="276246" y="109112"/>
                  </a:lnTo>
                  <a:lnTo>
                    <a:pt x="256132" y="65315"/>
                  </a:lnTo>
                  <a:lnTo>
                    <a:pt x="225456" y="30780"/>
                  </a:lnTo>
                  <a:lnTo>
                    <a:pt x="186547" y="8132"/>
                  </a:lnTo>
                  <a:lnTo>
                    <a:pt x="141734" y="0"/>
                  </a:lnTo>
                  <a:close/>
                </a:path>
              </a:pathLst>
            </a:custGeom>
            <a:solidFill>
              <a:srgbClr val="33CCCC"/>
            </a:solidFill>
          </p:spPr>
          <p:txBody>
            <a:bodyPr wrap="square" lIns="0" tIns="0" rIns="0" bIns="0" rtlCol="0"/>
            <a:lstStyle/>
            <a:p>
              <a:endParaRPr/>
            </a:p>
          </p:txBody>
        </p:sp>
        <p:sp>
          <p:nvSpPr>
            <p:cNvPr id="57" name="object 57"/>
            <p:cNvSpPr/>
            <p:nvPr/>
          </p:nvSpPr>
          <p:spPr>
            <a:xfrm>
              <a:off x="2098278" y="5572659"/>
              <a:ext cx="283845" cy="319405"/>
            </a:xfrm>
            <a:custGeom>
              <a:avLst/>
              <a:gdLst/>
              <a:ahLst/>
              <a:cxnLst/>
              <a:rect l="l" t="t" r="r" b="b"/>
              <a:pathLst>
                <a:path w="283844" h="319404">
                  <a:moveTo>
                    <a:pt x="0" y="159543"/>
                  </a:moveTo>
                  <a:lnTo>
                    <a:pt x="7222" y="109112"/>
                  </a:lnTo>
                  <a:lnTo>
                    <a:pt x="27335" y="65315"/>
                  </a:lnTo>
                  <a:lnTo>
                    <a:pt x="58011" y="30780"/>
                  </a:lnTo>
                  <a:lnTo>
                    <a:pt x="96920" y="8132"/>
                  </a:lnTo>
                  <a:lnTo>
                    <a:pt x="141734" y="0"/>
                  </a:lnTo>
                  <a:lnTo>
                    <a:pt x="186547" y="8132"/>
                  </a:lnTo>
                  <a:lnTo>
                    <a:pt x="225456" y="30780"/>
                  </a:lnTo>
                  <a:lnTo>
                    <a:pt x="256132" y="65315"/>
                  </a:lnTo>
                  <a:lnTo>
                    <a:pt x="276246" y="109112"/>
                  </a:lnTo>
                  <a:lnTo>
                    <a:pt x="283468" y="159543"/>
                  </a:lnTo>
                  <a:lnTo>
                    <a:pt x="276246" y="209969"/>
                  </a:lnTo>
                  <a:lnTo>
                    <a:pt x="256132" y="253764"/>
                  </a:lnTo>
                  <a:lnTo>
                    <a:pt x="225456" y="288300"/>
                  </a:lnTo>
                  <a:lnTo>
                    <a:pt x="186547" y="310948"/>
                  </a:lnTo>
                  <a:lnTo>
                    <a:pt x="141734" y="319082"/>
                  </a:lnTo>
                  <a:lnTo>
                    <a:pt x="96920" y="310948"/>
                  </a:lnTo>
                  <a:lnTo>
                    <a:pt x="58011" y="288300"/>
                  </a:lnTo>
                  <a:lnTo>
                    <a:pt x="27335" y="253764"/>
                  </a:lnTo>
                  <a:lnTo>
                    <a:pt x="7222" y="209969"/>
                  </a:lnTo>
                  <a:lnTo>
                    <a:pt x="0" y="159543"/>
                  </a:lnTo>
                  <a:close/>
                </a:path>
              </a:pathLst>
            </a:custGeom>
            <a:ln w="10213">
              <a:solidFill>
                <a:srgbClr val="33CCCC"/>
              </a:solidFill>
            </a:ln>
          </p:spPr>
          <p:txBody>
            <a:bodyPr wrap="square" lIns="0" tIns="0" rIns="0" bIns="0" rtlCol="0"/>
            <a:lstStyle/>
            <a:p>
              <a:endParaRPr/>
            </a:p>
          </p:txBody>
        </p:sp>
        <p:sp>
          <p:nvSpPr>
            <p:cNvPr id="58" name="object 58"/>
            <p:cNvSpPr/>
            <p:nvPr/>
          </p:nvSpPr>
          <p:spPr>
            <a:xfrm>
              <a:off x="2609032" y="5572659"/>
              <a:ext cx="283845" cy="319405"/>
            </a:xfrm>
            <a:custGeom>
              <a:avLst/>
              <a:gdLst/>
              <a:ahLst/>
              <a:cxnLst/>
              <a:rect l="l" t="t" r="r" b="b"/>
              <a:pathLst>
                <a:path w="283844" h="319404">
                  <a:moveTo>
                    <a:pt x="141734" y="0"/>
                  </a:moveTo>
                  <a:lnTo>
                    <a:pt x="96920" y="8132"/>
                  </a:lnTo>
                  <a:lnTo>
                    <a:pt x="58011" y="30780"/>
                  </a:lnTo>
                  <a:lnTo>
                    <a:pt x="27335" y="65315"/>
                  </a:lnTo>
                  <a:lnTo>
                    <a:pt x="7222" y="109112"/>
                  </a:lnTo>
                  <a:lnTo>
                    <a:pt x="0" y="159543"/>
                  </a:lnTo>
                  <a:lnTo>
                    <a:pt x="7222" y="209969"/>
                  </a:lnTo>
                  <a:lnTo>
                    <a:pt x="27335" y="253764"/>
                  </a:lnTo>
                  <a:lnTo>
                    <a:pt x="58011" y="288300"/>
                  </a:lnTo>
                  <a:lnTo>
                    <a:pt x="96920" y="310948"/>
                  </a:lnTo>
                  <a:lnTo>
                    <a:pt x="141734" y="319082"/>
                  </a:lnTo>
                  <a:lnTo>
                    <a:pt x="186547" y="310948"/>
                  </a:lnTo>
                  <a:lnTo>
                    <a:pt x="225456" y="288300"/>
                  </a:lnTo>
                  <a:lnTo>
                    <a:pt x="256132" y="253764"/>
                  </a:lnTo>
                  <a:lnTo>
                    <a:pt x="276246" y="209969"/>
                  </a:lnTo>
                  <a:lnTo>
                    <a:pt x="283468" y="159543"/>
                  </a:lnTo>
                  <a:lnTo>
                    <a:pt x="276246" y="109112"/>
                  </a:lnTo>
                  <a:lnTo>
                    <a:pt x="256132" y="65315"/>
                  </a:lnTo>
                  <a:lnTo>
                    <a:pt x="225456" y="30780"/>
                  </a:lnTo>
                  <a:lnTo>
                    <a:pt x="186547" y="8132"/>
                  </a:lnTo>
                  <a:lnTo>
                    <a:pt x="141734" y="0"/>
                  </a:lnTo>
                  <a:close/>
                </a:path>
              </a:pathLst>
            </a:custGeom>
            <a:solidFill>
              <a:srgbClr val="33CCCC"/>
            </a:solidFill>
          </p:spPr>
          <p:txBody>
            <a:bodyPr wrap="square" lIns="0" tIns="0" rIns="0" bIns="0" rtlCol="0"/>
            <a:lstStyle/>
            <a:p>
              <a:endParaRPr/>
            </a:p>
          </p:txBody>
        </p:sp>
        <p:sp>
          <p:nvSpPr>
            <p:cNvPr id="59" name="object 59"/>
            <p:cNvSpPr/>
            <p:nvPr/>
          </p:nvSpPr>
          <p:spPr>
            <a:xfrm>
              <a:off x="2609032" y="5572659"/>
              <a:ext cx="283845" cy="319405"/>
            </a:xfrm>
            <a:custGeom>
              <a:avLst/>
              <a:gdLst/>
              <a:ahLst/>
              <a:cxnLst/>
              <a:rect l="l" t="t" r="r" b="b"/>
              <a:pathLst>
                <a:path w="283844" h="319404">
                  <a:moveTo>
                    <a:pt x="0" y="159543"/>
                  </a:moveTo>
                  <a:lnTo>
                    <a:pt x="7222" y="109112"/>
                  </a:lnTo>
                  <a:lnTo>
                    <a:pt x="27335" y="65315"/>
                  </a:lnTo>
                  <a:lnTo>
                    <a:pt x="58011" y="30780"/>
                  </a:lnTo>
                  <a:lnTo>
                    <a:pt x="96920" y="8132"/>
                  </a:lnTo>
                  <a:lnTo>
                    <a:pt x="141734" y="0"/>
                  </a:lnTo>
                  <a:lnTo>
                    <a:pt x="186547" y="8132"/>
                  </a:lnTo>
                  <a:lnTo>
                    <a:pt x="225456" y="30780"/>
                  </a:lnTo>
                  <a:lnTo>
                    <a:pt x="256132" y="65315"/>
                  </a:lnTo>
                  <a:lnTo>
                    <a:pt x="276246" y="109112"/>
                  </a:lnTo>
                  <a:lnTo>
                    <a:pt x="283468" y="159543"/>
                  </a:lnTo>
                  <a:lnTo>
                    <a:pt x="276246" y="209969"/>
                  </a:lnTo>
                  <a:lnTo>
                    <a:pt x="256132" y="253764"/>
                  </a:lnTo>
                  <a:lnTo>
                    <a:pt x="225456" y="288300"/>
                  </a:lnTo>
                  <a:lnTo>
                    <a:pt x="186547" y="310948"/>
                  </a:lnTo>
                  <a:lnTo>
                    <a:pt x="141734" y="319082"/>
                  </a:lnTo>
                  <a:lnTo>
                    <a:pt x="96920" y="310948"/>
                  </a:lnTo>
                  <a:lnTo>
                    <a:pt x="58011" y="288300"/>
                  </a:lnTo>
                  <a:lnTo>
                    <a:pt x="27335" y="253764"/>
                  </a:lnTo>
                  <a:lnTo>
                    <a:pt x="7222" y="209969"/>
                  </a:lnTo>
                  <a:lnTo>
                    <a:pt x="0" y="159543"/>
                  </a:lnTo>
                  <a:close/>
                </a:path>
              </a:pathLst>
            </a:custGeom>
            <a:ln w="10213">
              <a:solidFill>
                <a:srgbClr val="33CCCC"/>
              </a:solidFill>
            </a:ln>
          </p:spPr>
          <p:txBody>
            <a:bodyPr wrap="square" lIns="0" tIns="0" rIns="0" bIns="0" rtlCol="0"/>
            <a:lstStyle/>
            <a:p>
              <a:endParaRPr/>
            </a:p>
          </p:txBody>
        </p:sp>
        <p:sp>
          <p:nvSpPr>
            <p:cNvPr id="60" name="object 60"/>
            <p:cNvSpPr/>
            <p:nvPr/>
          </p:nvSpPr>
          <p:spPr>
            <a:xfrm>
              <a:off x="3630539" y="4870669"/>
              <a:ext cx="283845" cy="319405"/>
            </a:xfrm>
            <a:custGeom>
              <a:avLst/>
              <a:gdLst/>
              <a:ahLst/>
              <a:cxnLst/>
              <a:rect l="l" t="t" r="r" b="b"/>
              <a:pathLst>
                <a:path w="283845" h="319404">
                  <a:moveTo>
                    <a:pt x="141734" y="0"/>
                  </a:moveTo>
                  <a:lnTo>
                    <a:pt x="96920" y="8132"/>
                  </a:lnTo>
                  <a:lnTo>
                    <a:pt x="58011" y="30780"/>
                  </a:lnTo>
                  <a:lnTo>
                    <a:pt x="27335" y="65315"/>
                  </a:lnTo>
                  <a:lnTo>
                    <a:pt x="7222" y="109112"/>
                  </a:lnTo>
                  <a:lnTo>
                    <a:pt x="0" y="159543"/>
                  </a:lnTo>
                  <a:lnTo>
                    <a:pt x="7222" y="209970"/>
                  </a:lnTo>
                  <a:lnTo>
                    <a:pt x="27335" y="253766"/>
                  </a:lnTo>
                  <a:lnTo>
                    <a:pt x="58011" y="288303"/>
                  </a:lnTo>
                  <a:lnTo>
                    <a:pt x="96920" y="310952"/>
                  </a:lnTo>
                  <a:lnTo>
                    <a:pt x="141734" y="319086"/>
                  </a:lnTo>
                  <a:lnTo>
                    <a:pt x="186547" y="310952"/>
                  </a:lnTo>
                  <a:lnTo>
                    <a:pt x="225456" y="288303"/>
                  </a:lnTo>
                  <a:lnTo>
                    <a:pt x="256132" y="253766"/>
                  </a:lnTo>
                  <a:lnTo>
                    <a:pt x="276246" y="209970"/>
                  </a:lnTo>
                  <a:lnTo>
                    <a:pt x="283468" y="159543"/>
                  </a:lnTo>
                  <a:lnTo>
                    <a:pt x="276246" y="109112"/>
                  </a:lnTo>
                  <a:lnTo>
                    <a:pt x="256132" y="65315"/>
                  </a:lnTo>
                  <a:lnTo>
                    <a:pt x="225456" y="30780"/>
                  </a:lnTo>
                  <a:lnTo>
                    <a:pt x="186547" y="8132"/>
                  </a:lnTo>
                  <a:lnTo>
                    <a:pt x="141734" y="0"/>
                  </a:lnTo>
                  <a:close/>
                </a:path>
              </a:pathLst>
            </a:custGeom>
            <a:solidFill>
              <a:srgbClr val="FF6600"/>
            </a:solidFill>
          </p:spPr>
          <p:txBody>
            <a:bodyPr wrap="square" lIns="0" tIns="0" rIns="0" bIns="0" rtlCol="0"/>
            <a:lstStyle/>
            <a:p>
              <a:endParaRPr/>
            </a:p>
          </p:txBody>
        </p:sp>
        <p:sp>
          <p:nvSpPr>
            <p:cNvPr id="61" name="object 61"/>
            <p:cNvSpPr/>
            <p:nvPr/>
          </p:nvSpPr>
          <p:spPr>
            <a:xfrm>
              <a:off x="3630539" y="4870669"/>
              <a:ext cx="283845" cy="319405"/>
            </a:xfrm>
            <a:custGeom>
              <a:avLst/>
              <a:gdLst/>
              <a:ahLst/>
              <a:cxnLst/>
              <a:rect l="l" t="t" r="r" b="b"/>
              <a:pathLst>
                <a:path w="283845" h="319404">
                  <a:moveTo>
                    <a:pt x="0" y="159543"/>
                  </a:moveTo>
                  <a:lnTo>
                    <a:pt x="7222" y="109112"/>
                  </a:lnTo>
                  <a:lnTo>
                    <a:pt x="27335" y="65315"/>
                  </a:lnTo>
                  <a:lnTo>
                    <a:pt x="58011" y="30780"/>
                  </a:lnTo>
                  <a:lnTo>
                    <a:pt x="96920" y="8132"/>
                  </a:lnTo>
                  <a:lnTo>
                    <a:pt x="141734" y="0"/>
                  </a:lnTo>
                  <a:lnTo>
                    <a:pt x="186547" y="8132"/>
                  </a:lnTo>
                  <a:lnTo>
                    <a:pt x="225456" y="30780"/>
                  </a:lnTo>
                  <a:lnTo>
                    <a:pt x="256132" y="65315"/>
                  </a:lnTo>
                  <a:lnTo>
                    <a:pt x="276246" y="109112"/>
                  </a:lnTo>
                  <a:lnTo>
                    <a:pt x="283468" y="159543"/>
                  </a:lnTo>
                  <a:lnTo>
                    <a:pt x="276246" y="209970"/>
                  </a:lnTo>
                  <a:lnTo>
                    <a:pt x="256132" y="253766"/>
                  </a:lnTo>
                  <a:lnTo>
                    <a:pt x="225456" y="288303"/>
                  </a:lnTo>
                  <a:lnTo>
                    <a:pt x="186547" y="310952"/>
                  </a:lnTo>
                  <a:lnTo>
                    <a:pt x="141734" y="319086"/>
                  </a:lnTo>
                  <a:lnTo>
                    <a:pt x="96920" y="310952"/>
                  </a:lnTo>
                  <a:lnTo>
                    <a:pt x="58011" y="288303"/>
                  </a:lnTo>
                  <a:lnTo>
                    <a:pt x="27335" y="253766"/>
                  </a:lnTo>
                  <a:lnTo>
                    <a:pt x="7222" y="209970"/>
                  </a:lnTo>
                  <a:lnTo>
                    <a:pt x="0" y="159543"/>
                  </a:lnTo>
                  <a:close/>
                </a:path>
              </a:pathLst>
            </a:custGeom>
            <a:ln w="10213">
              <a:solidFill>
                <a:srgbClr val="FF6600"/>
              </a:solidFill>
            </a:ln>
          </p:spPr>
          <p:txBody>
            <a:bodyPr wrap="square" lIns="0" tIns="0" rIns="0" bIns="0" rtlCol="0"/>
            <a:lstStyle/>
            <a:p>
              <a:endParaRPr/>
            </a:p>
          </p:txBody>
        </p:sp>
        <p:sp>
          <p:nvSpPr>
            <p:cNvPr id="62" name="object 62"/>
            <p:cNvSpPr/>
            <p:nvPr/>
          </p:nvSpPr>
          <p:spPr>
            <a:xfrm>
              <a:off x="3119786" y="5572659"/>
              <a:ext cx="283845" cy="319405"/>
            </a:xfrm>
            <a:custGeom>
              <a:avLst/>
              <a:gdLst/>
              <a:ahLst/>
              <a:cxnLst/>
              <a:rect l="l" t="t" r="r" b="b"/>
              <a:pathLst>
                <a:path w="283845" h="319404">
                  <a:moveTo>
                    <a:pt x="0" y="159543"/>
                  </a:moveTo>
                  <a:lnTo>
                    <a:pt x="7222" y="109112"/>
                  </a:lnTo>
                  <a:lnTo>
                    <a:pt x="27335" y="65315"/>
                  </a:lnTo>
                  <a:lnTo>
                    <a:pt x="58011" y="30780"/>
                  </a:lnTo>
                  <a:lnTo>
                    <a:pt x="96920" y="8132"/>
                  </a:lnTo>
                  <a:lnTo>
                    <a:pt x="141734" y="0"/>
                  </a:lnTo>
                  <a:lnTo>
                    <a:pt x="186547" y="8132"/>
                  </a:lnTo>
                  <a:lnTo>
                    <a:pt x="225456" y="30780"/>
                  </a:lnTo>
                  <a:lnTo>
                    <a:pt x="256132" y="65315"/>
                  </a:lnTo>
                  <a:lnTo>
                    <a:pt x="276246" y="109112"/>
                  </a:lnTo>
                  <a:lnTo>
                    <a:pt x="283468" y="159543"/>
                  </a:lnTo>
                  <a:lnTo>
                    <a:pt x="276246" y="209969"/>
                  </a:lnTo>
                  <a:lnTo>
                    <a:pt x="256132" y="253764"/>
                  </a:lnTo>
                  <a:lnTo>
                    <a:pt x="225456" y="288300"/>
                  </a:lnTo>
                  <a:lnTo>
                    <a:pt x="186547" y="310948"/>
                  </a:lnTo>
                  <a:lnTo>
                    <a:pt x="141734" y="319082"/>
                  </a:lnTo>
                  <a:lnTo>
                    <a:pt x="96920" y="310948"/>
                  </a:lnTo>
                  <a:lnTo>
                    <a:pt x="58011" y="288300"/>
                  </a:lnTo>
                  <a:lnTo>
                    <a:pt x="27335" y="253764"/>
                  </a:lnTo>
                  <a:lnTo>
                    <a:pt x="7222" y="209969"/>
                  </a:lnTo>
                  <a:lnTo>
                    <a:pt x="0" y="159543"/>
                  </a:lnTo>
                  <a:close/>
                </a:path>
              </a:pathLst>
            </a:custGeom>
            <a:ln w="10213">
              <a:solidFill>
                <a:srgbClr val="33CCCC"/>
              </a:solidFill>
              <a:prstDash val="sysDot"/>
            </a:ln>
          </p:spPr>
          <p:txBody>
            <a:bodyPr wrap="square" lIns="0" tIns="0" rIns="0" bIns="0" rtlCol="0"/>
            <a:lstStyle/>
            <a:p>
              <a:endParaRPr/>
            </a:p>
          </p:txBody>
        </p:sp>
        <p:sp>
          <p:nvSpPr>
            <p:cNvPr id="63" name="object 63"/>
            <p:cNvSpPr/>
            <p:nvPr/>
          </p:nvSpPr>
          <p:spPr>
            <a:xfrm>
              <a:off x="3399423" y="5253573"/>
              <a:ext cx="288925" cy="322580"/>
            </a:xfrm>
            <a:custGeom>
              <a:avLst/>
              <a:gdLst/>
              <a:ahLst/>
              <a:cxnLst/>
              <a:rect l="l" t="t" r="r" b="b"/>
              <a:pathLst>
                <a:path w="288925" h="322579">
                  <a:moveTo>
                    <a:pt x="242242" y="44202"/>
                  </a:moveTo>
                  <a:lnTo>
                    <a:pt x="0" y="315683"/>
                  </a:lnTo>
                  <a:lnTo>
                    <a:pt x="7661" y="322479"/>
                  </a:lnTo>
                  <a:lnTo>
                    <a:pt x="249880" y="51025"/>
                  </a:lnTo>
                  <a:lnTo>
                    <a:pt x="242242" y="44202"/>
                  </a:lnTo>
                  <a:close/>
                </a:path>
                <a:path w="288925" h="322579">
                  <a:moveTo>
                    <a:pt x="278708" y="36280"/>
                  </a:moveTo>
                  <a:lnTo>
                    <a:pt x="249311" y="36280"/>
                  </a:lnTo>
                  <a:lnTo>
                    <a:pt x="256972" y="43076"/>
                  </a:lnTo>
                  <a:lnTo>
                    <a:pt x="249880" y="51025"/>
                  </a:lnTo>
                  <a:lnTo>
                    <a:pt x="269848" y="68858"/>
                  </a:lnTo>
                  <a:lnTo>
                    <a:pt x="278708" y="36280"/>
                  </a:lnTo>
                  <a:close/>
                </a:path>
                <a:path w="288925" h="322579">
                  <a:moveTo>
                    <a:pt x="249311" y="36280"/>
                  </a:moveTo>
                  <a:lnTo>
                    <a:pt x="242242" y="44202"/>
                  </a:lnTo>
                  <a:lnTo>
                    <a:pt x="249880" y="51025"/>
                  </a:lnTo>
                  <a:lnTo>
                    <a:pt x="256972" y="43076"/>
                  </a:lnTo>
                  <a:lnTo>
                    <a:pt x="249311" y="36280"/>
                  </a:lnTo>
                  <a:close/>
                </a:path>
                <a:path w="288925" h="322579">
                  <a:moveTo>
                    <a:pt x="288575" y="0"/>
                  </a:moveTo>
                  <a:lnTo>
                    <a:pt x="222284" y="26377"/>
                  </a:lnTo>
                  <a:lnTo>
                    <a:pt x="242242" y="44202"/>
                  </a:lnTo>
                  <a:lnTo>
                    <a:pt x="249311" y="36280"/>
                  </a:lnTo>
                  <a:lnTo>
                    <a:pt x="278708" y="36280"/>
                  </a:lnTo>
                  <a:lnTo>
                    <a:pt x="288575" y="0"/>
                  </a:lnTo>
                  <a:close/>
                </a:path>
              </a:pathLst>
            </a:custGeom>
            <a:solidFill>
              <a:srgbClr val="000000"/>
            </a:solidFill>
          </p:spPr>
          <p:txBody>
            <a:bodyPr wrap="square" lIns="0" tIns="0" rIns="0" bIns="0" rtlCol="0"/>
            <a:lstStyle/>
            <a:p>
              <a:endParaRPr/>
            </a:p>
          </p:txBody>
        </p:sp>
        <p:sp>
          <p:nvSpPr>
            <p:cNvPr id="64" name="object 64"/>
            <p:cNvSpPr/>
            <p:nvPr/>
          </p:nvSpPr>
          <p:spPr>
            <a:xfrm>
              <a:off x="1057376" y="4851285"/>
              <a:ext cx="5034280" cy="1059815"/>
            </a:xfrm>
            <a:custGeom>
              <a:avLst/>
              <a:gdLst/>
              <a:ahLst/>
              <a:cxnLst/>
              <a:rect l="l" t="t" r="r" b="b"/>
              <a:pathLst>
                <a:path w="5034280" h="1059814">
                  <a:moveTo>
                    <a:pt x="0" y="1059726"/>
                  </a:moveTo>
                  <a:lnTo>
                    <a:pt x="5034026" y="1059726"/>
                  </a:lnTo>
                  <a:lnTo>
                    <a:pt x="5034026" y="0"/>
                  </a:lnTo>
                  <a:lnTo>
                    <a:pt x="0" y="0"/>
                  </a:lnTo>
                  <a:lnTo>
                    <a:pt x="0" y="1059726"/>
                  </a:lnTo>
                  <a:close/>
                </a:path>
              </a:pathLst>
            </a:custGeom>
            <a:ln w="28575">
              <a:solidFill>
                <a:srgbClr val="006600"/>
              </a:solidFill>
            </a:ln>
          </p:spPr>
          <p:txBody>
            <a:bodyPr wrap="square" lIns="0" tIns="0" rIns="0" bIns="0" rtlCol="0"/>
            <a:lstStyle/>
            <a:p>
              <a:endParaRPr/>
            </a:p>
          </p:txBody>
        </p:sp>
      </p:grpSp>
      <p:sp>
        <p:nvSpPr>
          <p:cNvPr id="65" name="object 65"/>
          <p:cNvSpPr txBox="1"/>
          <p:nvPr/>
        </p:nvSpPr>
        <p:spPr>
          <a:xfrm>
            <a:off x="2194051" y="1156463"/>
            <a:ext cx="7514590" cy="1793875"/>
          </a:xfrm>
          <a:prstGeom prst="rect">
            <a:avLst/>
          </a:prstGeom>
        </p:spPr>
        <p:txBody>
          <a:bodyPr vert="horz" wrap="square" lIns="0" tIns="88900" rIns="0" bIns="0" rtlCol="0">
            <a:spAutoFit/>
          </a:bodyPr>
          <a:lstStyle/>
          <a:p>
            <a:pPr marL="354965" indent="-342265">
              <a:spcBef>
                <a:spcPts val="700"/>
              </a:spcBef>
              <a:buFont typeface="Arial MT"/>
              <a:buChar char="•"/>
              <a:tabLst>
                <a:tab pos="354965" algn="l"/>
              </a:tabLst>
            </a:pPr>
            <a:r>
              <a:rPr sz="2400" b="1" dirty="0">
                <a:latin typeface="Arial"/>
                <a:cs typeface="Arial"/>
              </a:rPr>
              <a:t>RF</a:t>
            </a:r>
            <a:r>
              <a:rPr sz="2400" b="1" spc="-15" dirty="0">
                <a:latin typeface="Arial"/>
                <a:cs typeface="Arial"/>
              </a:rPr>
              <a:t> </a:t>
            </a:r>
            <a:r>
              <a:rPr sz="2400" b="1" dirty="0">
                <a:latin typeface="Arial"/>
                <a:cs typeface="Arial"/>
              </a:rPr>
              <a:t>to</a:t>
            </a:r>
            <a:r>
              <a:rPr sz="2400" b="1" spc="-15" dirty="0">
                <a:latin typeface="Arial"/>
                <a:cs typeface="Arial"/>
              </a:rPr>
              <a:t> </a:t>
            </a:r>
            <a:r>
              <a:rPr sz="2400" b="1" dirty="0">
                <a:latin typeface="Arial"/>
                <a:cs typeface="Arial"/>
              </a:rPr>
              <a:t>Manipulate</a:t>
            </a:r>
            <a:r>
              <a:rPr sz="2400" b="1" spc="-35" dirty="0">
                <a:latin typeface="Arial"/>
                <a:cs typeface="Arial"/>
              </a:rPr>
              <a:t> </a:t>
            </a:r>
            <a:r>
              <a:rPr sz="2400" b="1" dirty="0">
                <a:latin typeface="Arial"/>
                <a:cs typeface="Arial"/>
              </a:rPr>
              <a:t>the</a:t>
            </a:r>
            <a:r>
              <a:rPr sz="2400" b="1" spc="-25" dirty="0">
                <a:latin typeface="Arial"/>
                <a:cs typeface="Arial"/>
              </a:rPr>
              <a:t> </a:t>
            </a:r>
            <a:r>
              <a:rPr sz="2400" b="1" spc="-10" dirty="0">
                <a:latin typeface="Arial"/>
                <a:cs typeface="Arial"/>
              </a:rPr>
              <a:t>Magnetization</a:t>
            </a:r>
            <a:endParaRPr sz="2400">
              <a:latin typeface="Arial"/>
              <a:cs typeface="Arial"/>
            </a:endParaRPr>
          </a:p>
          <a:p>
            <a:pPr marL="354965" indent="-342265">
              <a:spcBef>
                <a:spcPts val="600"/>
              </a:spcBef>
              <a:buFont typeface="Arial MT"/>
              <a:buChar char="•"/>
              <a:tabLst>
                <a:tab pos="354965" algn="l"/>
              </a:tabLst>
            </a:pPr>
            <a:r>
              <a:rPr sz="2400" b="1" dirty="0">
                <a:latin typeface="Arial"/>
                <a:cs typeface="Arial"/>
              </a:rPr>
              <a:t>RF</a:t>
            </a:r>
            <a:r>
              <a:rPr sz="2400" b="1" spc="-50" dirty="0">
                <a:latin typeface="Arial"/>
                <a:cs typeface="Arial"/>
              </a:rPr>
              <a:t> </a:t>
            </a:r>
            <a:r>
              <a:rPr sz="2400" b="1" dirty="0">
                <a:latin typeface="Arial"/>
                <a:cs typeface="Arial"/>
              </a:rPr>
              <a:t>Only</a:t>
            </a:r>
            <a:r>
              <a:rPr sz="2400" b="1" spc="-75" dirty="0">
                <a:latin typeface="Arial"/>
                <a:cs typeface="Arial"/>
              </a:rPr>
              <a:t> </a:t>
            </a:r>
            <a:r>
              <a:rPr sz="2400" b="1" dirty="0">
                <a:latin typeface="Arial"/>
                <a:cs typeface="Arial"/>
              </a:rPr>
              <a:t>Effective</a:t>
            </a:r>
            <a:r>
              <a:rPr sz="2400" b="1" spc="-45" dirty="0">
                <a:latin typeface="Arial"/>
                <a:cs typeface="Arial"/>
              </a:rPr>
              <a:t> </a:t>
            </a:r>
            <a:r>
              <a:rPr sz="2400" b="1" dirty="0">
                <a:latin typeface="Arial"/>
                <a:cs typeface="Arial"/>
              </a:rPr>
              <a:t>at</a:t>
            </a:r>
            <a:r>
              <a:rPr sz="2400" b="1" spc="-40" dirty="0">
                <a:latin typeface="Arial"/>
                <a:cs typeface="Arial"/>
              </a:rPr>
              <a:t> </a:t>
            </a:r>
            <a:r>
              <a:rPr sz="2400" b="1" dirty="0">
                <a:latin typeface="Arial"/>
                <a:cs typeface="Arial"/>
              </a:rPr>
              <a:t>the</a:t>
            </a:r>
            <a:r>
              <a:rPr sz="2400" b="1" spc="-55" dirty="0">
                <a:latin typeface="Arial"/>
                <a:cs typeface="Arial"/>
              </a:rPr>
              <a:t> </a:t>
            </a:r>
            <a:r>
              <a:rPr sz="2400" b="1" dirty="0">
                <a:latin typeface="Arial"/>
                <a:cs typeface="Arial"/>
              </a:rPr>
              <a:t>Resonance</a:t>
            </a:r>
            <a:r>
              <a:rPr sz="2400" b="1" spc="-25" dirty="0">
                <a:latin typeface="Arial"/>
                <a:cs typeface="Arial"/>
              </a:rPr>
              <a:t> </a:t>
            </a:r>
            <a:r>
              <a:rPr sz="2400" b="1" spc="-10" dirty="0">
                <a:latin typeface="Arial"/>
                <a:cs typeface="Arial"/>
              </a:rPr>
              <a:t>Frequency</a:t>
            </a:r>
            <a:endParaRPr sz="2400">
              <a:latin typeface="Arial"/>
              <a:cs typeface="Arial"/>
            </a:endParaRPr>
          </a:p>
          <a:p>
            <a:pPr marL="354965" indent="-342265">
              <a:spcBef>
                <a:spcPts val="600"/>
              </a:spcBef>
              <a:buFont typeface="Arial MT"/>
              <a:buChar char="•"/>
              <a:tabLst>
                <a:tab pos="354965" algn="l"/>
              </a:tabLst>
            </a:pPr>
            <a:r>
              <a:rPr sz="2400" b="1" dirty="0">
                <a:latin typeface="Arial"/>
                <a:cs typeface="Arial"/>
              </a:rPr>
              <a:t>Perturbed</a:t>
            </a:r>
            <a:r>
              <a:rPr sz="2400" b="1" spc="-55" dirty="0">
                <a:latin typeface="Arial"/>
                <a:cs typeface="Arial"/>
              </a:rPr>
              <a:t> </a:t>
            </a:r>
            <a:r>
              <a:rPr sz="2400" b="1" dirty="0">
                <a:latin typeface="Arial"/>
                <a:cs typeface="Arial"/>
              </a:rPr>
              <a:t>Nuclei</a:t>
            </a:r>
            <a:r>
              <a:rPr sz="2400" b="1" spc="-40" dirty="0">
                <a:latin typeface="Arial"/>
                <a:cs typeface="Arial"/>
              </a:rPr>
              <a:t> </a:t>
            </a:r>
            <a:r>
              <a:rPr sz="2400" b="1" dirty="0">
                <a:latin typeface="Arial"/>
                <a:cs typeface="Arial"/>
              </a:rPr>
              <a:t>to</a:t>
            </a:r>
            <a:r>
              <a:rPr sz="2400" b="1" spc="-50" dirty="0">
                <a:latin typeface="Arial"/>
                <a:cs typeface="Arial"/>
              </a:rPr>
              <a:t> </a:t>
            </a:r>
            <a:r>
              <a:rPr sz="2400" b="1" dirty="0">
                <a:latin typeface="Arial"/>
                <a:cs typeface="Arial"/>
              </a:rPr>
              <a:t>Generate</a:t>
            </a:r>
            <a:r>
              <a:rPr sz="2400" b="1" spc="-45" dirty="0">
                <a:latin typeface="Arial"/>
                <a:cs typeface="Arial"/>
              </a:rPr>
              <a:t> </a:t>
            </a:r>
            <a:r>
              <a:rPr sz="2400" b="1" dirty="0">
                <a:latin typeface="Arial"/>
                <a:cs typeface="Arial"/>
              </a:rPr>
              <a:t>the</a:t>
            </a:r>
            <a:r>
              <a:rPr sz="2400" b="1" spc="-55" dirty="0">
                <a:latin typeface="Arial"/>
                <a:cs typeface="Arial"/>
              </a:rPr>
              <a:t> </a:t>
            </a:r>
            <a:r>
              <a:rPr sz="2400" b="1" dirty="0">
                <a:latin typeface="Arial"/>
                <a:cs typeface="Arial"/>
              </a:rPr>
              <a:t>Same</a:t>
            </a:r>
            <a:r>
              <a:rPr sz="2400" b="1" spc="-20" dirty="0">
                <a:latin typeface="Arial"/>
                <a:cs typeface="Arial"/>
              </a:rPr>
              <a:t> </a:t>
            </a:r>
            <a:r>
              <a:rPr sz="2400" b="1" dirty="0">
                <a:latin typeface="Arial"/>
                <a:cs typeface="Arial"/>
              </a:rPr>
              <a:t>RF</a:t>
            </a:r>
            <a:r>
              <a:rPr sz="2400" b="1" spc="-40" dirty="0">
                <a:latin typeface="Arial"/>
                <a:cs typeface="Arial"/>
              </a:rPr>
              <a:t> </a:t>
            </a:r>
            <a:r>
              <a:rPr sz="2400" b="1" spc="-10" dirty="0">
                <a:latin typeface="Arial"/>
                <a:cs typeface="Arial"/>
              </a:rPr>
              <a:t>Signal</a:t>
            </a:r>
            <a:endParaRPr sz="2400">
              <a:latin typeface="Arial"/>
              <a:cs typeface="Arial"/>
            </a:endParaRPr>
          </a:p>
          <a:p>
            <a:pPr marL="354965" indent="-342265">
              <a:spcBef>
                <a:spcPts val="600"/>
              </a:spcBef>
              <a:buFont typeface="Arial MT"/>
              <a:buChar char="•"/>
              <a:tabLst>
                <a:tab pos="354965" algn="l"/>
              </a:tabLst>
            </a:pPr>
            <a:r>
              <a:rPr sz="2400" b="1" dirty="0">
                <a:latin typeface="Arial"/>
                <a:cs typeface="Arial"/>
              </a:rPr>
              <a:t>Emitted</a:t>
            </a:r>
            <a:r>
              <a:rPr sz="2400" b="1" spc="-45" dirty="0">
                <a:latin typeface="Arial"/>
                <a:cs typeface="Arial"/>
              </a:rPr>
              <a:t> </a:t>
            </a:r>
            <a:r>
              <a:rPr sz="2400" b="1" dirty="0">
                <a:latin typeface="Arial"/>
                <a:cs typeface="Arial"/>
              </a:rPr>
              <a:t>Signals</a:t>
            </a:r>
            <a:r>
              <a:rPr sz="2400" b="1" spc="-45" dirty="0">
                <a:latin typeface="Arial"/>
                <a:cs typeface="Arial"/>
              </a:rPr>
              <a:t> </a:t>
            </a:r>
            <a:r>
              <a:rPr sz="2400" b="1" dirty="0">
                <a:latin typeface="Arial"/>
                <a:cs typeface="Arial"/>
              </a:rPr>
              <a:t>to</a:t>
            </a:r>
            <a:r>
              <a:rPr sz="2400" b="1" spc="-35" dirty="0">
                <a:latin typeface="Arial"/>
                <a:cs typeface="Arial"/>
              </a:rPr>
              <a:t> </a:t>
            </a:r>
            <a:r>
              <a:rPr sz="2400" b="1" dirty="0">
                <a:latin typeface="Arial"/>
                <a:cs typeface="Arial"/>
              </a:rPr>
              <a:t>Be</a:t>
            </a:r>
            <a:r>
              <a:rPr sz="2400" b="1" spc="-30" dirty="0">
                <a:latin typeface="Arial"/>
                <a:cs typeface="Arial"/>
              </a:rPr>
              <a:t> </a:t>
            </a:r>
            <a:r>
              <a:rPr sz="2400" b="1" dirty="0">
                <a:latin typeface="Arial"/>
                <a:cs typeface="Arial"/>
              </a:rPr>
              <a:t>Detected</a:t>
            </a:r>
            <a:r>
              <a:rPr sz="2400" b="1" spc="-20" dirty="0">
                <a:latin typeface="Arial"/>
                <a:cs typeface="Arial"/>
              </a:rPr>
              <a:t> </a:t>
            </a:r>
            <a:r>
              <a:rPr sz="2400" b="1" spc="-10" dirty="0">
                <a:latin typeface="Arial"/>
                <a:cs typeface="Arial"/>
              </a:rPr>
              <a:t>Externally</a:t>
            </a:r>
            <a:endParaRPr sz="24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534035">
              <a:spcBef>
                <a:spcPts val="95"/>
              </a:spcBef>
            </a:pPr>
            <a:r>
              <a:rPr dirty="0"/>
              <a:t>Rotating</a:t>
            </a:r>
            <a:r>
              <a:rPr spc="-90" dirty="0"/>
              <a:t> </a:t>
            </a:r>
            <a:r>
              <a:rPr dirty="0"/>
              <a:t>Field</a:t>
            </a:r>
            <a:r>
              <a:rPr spc="-100" dirty="0"/>
              <a:t> </a:t>
            </a:r>
            <a:r>
              <a:rPr dirty="0"/>
              <a:t>(Classic</a:t>
            </a:r>
            <a:r>
              <a:rPr spc="-90" dirty="0"/>
              <a:t> </a:t>
            </a:r>
            <a:r>
              <a:rPr spc="-10" dirty="0"/>
              <a:t>View)</a:t>
            </a:r>
          </a:p>
        </p:txBody>
      </p:sp>
      <p:grpSp>
        <p:nvGrpSpPr>
          <p:cNvPr id="5" name="object 5"/>
          <p:cNvGrpSpPr/>
          <p:nvPr/>
        </p:nvGrpSpPr>
        <p:grpSpPr>
          <a:xfrm>
            <a:off x="-26773" y="589674"/>
            <a:ext cx="4367530" cy="5019675"/>
            <a:chOff x="0" y="524128"/>
            <a:chExt cx="4367530" cy="5019675"/>
          </a:xfrm>
        </p:grpSpPr>
        <p:pic>
          <p:nvPicPr>
            <p:cNvPr id="6" name="object 6">
              <a:hlinkClick r:id="rId3"/>
            </p:cNvPr>
            <p:cNvPicPr/>
            <p:nvPr/>
          </p:nvPicPr>
          <p:blipFill>
            <a:blip r:embed="rId4" cstate="print"/>
            <a:stretch>
              <a:fillRect/>
            </a:stretch>
          </p:blipFill>
          <p:spPr>
            <a:xfrm>
              <a:off x="376212" y="1704975"/>
              <a:ext cx="3990975" cy="3838575"/>
            </a:xfrm>
            <a:prstGeom prst="rect">
              <a:avLst/>
            </a:prstGeom>
          </p:spPr>
        </p:pic>
        <p:pic>
          <p:nvPicPr>
            <p:cNvPr id="7" name="object 7"/>
            <p:cNvPicPr/>
            <p:nvPr/>
          </p:nvPicPr>
          <p:blipFill>
            <a:blip r:embed="rId5" cstate="print"/>
            <a:stretch>
              <a:fillRect/>
            </a:stretch>
          </p:blipFill>
          <p:spPr>
            <a:xfrm>
              <a:off x="0" y="524128"/>
              <a:ext cx="1686306" cy="1691513"/>
            </a:xfrm>
            <a:prstGeom prst="rect">
              <a:avLst/>
            </a:prstGeom>
          </p:spPr>
        </p:pic>
      </p:grpSp>
      <p:pic>
        <p:nvPicPr>
          <p:cNvPr id="8" name="object 8">
            <a:hlinkClick r:id="rId6"/>
          </p:cNvPr>
          <p:cNvPicPr/>
          <p:nvPr/>
        </p:nvPicPr>
        <p:blipFill>
          <a:blip r:embed="rId7" cstate="print"/>
          <a:stretch>
            <a:fillRect/>
          </a:stretch>
        </p:blipFill>
        <p:spPr>
          <a:xfrm>
            <a:off x="4545227" y="1600200"/>
            <a:ext cx="4248150" cy="425653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227455">
              <a:spcBef>
                <a:spcPts val="95"/>
              </a:spcBef>
            </a:pPr>
            <a:r>
              <a:rPr dirty="0"/>
              <a:t>Lab</a:t>
            </a:r>
            <a:r>
              <a:rPr spc="-65" dirty="0"/>
              <a:t> </a:t>
            </a:r>
            <a:r>
              <a:rPr dirty="0"/>
              <a:t>&amp;</a:t>
            </a:r>
            <a:r>
              <a:rPr spc="-30" dirty="0"/>
              <a:t> </a:t>
            </a:r>
            <a:r>
              <a:rPr dirty="0"/>
              <a:t>Rotating</a:t>
            </a:r>
            <a:r>
              <a:rPr spc="-40" dirty="0"/>
              <a:t> </a:t>
            </a:r>
            <a:r>
              <a:rPr spc="-10" dirty="0"/>
              <a:t>Frames</a:t>
            </a:r>
          </a:p>
        </p:txBody>
      </p:sp>
      <p:pic>
        <p:nvPicPr>
          <p:cNvPr id="4" name="object 4"/>
          <p:cNvPicPr/>
          <p:nvPr/>
        </p:nvPicPr>
        <p:blipFill>
          <a:blip r:embed="rId3" cstate="print"/>
          <a:stretch>
            <a:fillRect/>
          </a:stretch>
        </p:blipFill>
        <p:spPr>
          <a:xfrm>
            <a:off x="152400" y="875233"/>
            <a:ext cx="8720201" cy="484454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2700">
              <a:spcBef>
                <a:spcPts val="95"/>
              </a:spcBef>
            </a:pPr>
            <a:r>
              <a:rPr dirty="0"/>
              <a:t>Anatomical,</a:t>
            </a:r>
            <a:r>
              <a:rPr spc="-55" dirty="0"/>
              <a:t> </a:t>
            </a:r>
            <a:r>
              <a:rPr dirty="0"/>
              <a:t>Functional,</a:t>
            </a:r>
            <a:r>
              <a:rPr spc="-65" dirty="0"/>
              <a:t> </a:t>
            </a:r>
            <a:r>
              <a:rPr dirty="0"/>
              <a:t>&amp;</a:t>
            </a:r>
            <a:r>
              <a:rPr spc="-80" dirty="0"/>
              <a:t> </a:t>
            </a:r>
            <a:r>
              <a:rPr spc="-10" dirty="0"/>
              <a:t>Hybrid</a:t>
            </a:r>
          </a:p>
        </p:txBody>
      </p:sp>
      <p:sp>
        <p:nvSpPr>
          <p:cNvPr id="4" name="object 4"/>
          <p:cNvSpPr/>
          <p:nvPr/>
        </p:nvSpPr>
        <p:spPr>
          <a:xfrm>
            <a:off x="1319707" y="3269106"/>
            <a:ext cx="1861820" cy="1861820"/>
          </a:xfrm>
          <a:custGeom>
            <a:avLst/>
            <a:gdLst/>
            <a:ahLst/>
            <a:cxnLst/>
            <a:rect l="l" t="t" r="r" b="b"/>
            <a:pathLst>
              <a:path w="1861820" h="1861820">
                <a:moveTo>
                  <a:pt x="930732" y="0"/>
                </a:moveTo>
                <a:lnTo>
                  <a:pt x="882830" y="1211"/>
                </a:lnTo>
                <a:lnTo>
                  <a:pt x="835559" y="4805"/>
                </a:lnTo>
                <a:lnTo>
                  <a:pt x="788975" y="10723"/>
                </a:lnTo>
                <a:lnTo>
                  <a:pt x="743138" y="18908"/>
                </a:lnTo>
                <a:lnTo>
                  <a:pt x="698105" y="29300"/>
                </a:lnTo>
                <a:lnTo>
                  <a:pt x="653936" y="41842"/>
                </a:lnTo>
                <a:lnTo>
                  <a:pt x="610688" y="56473"/>
                </a:lnTo>
                <a:lnTo>
                  <a:pt x="568421" y="73138"/>
                </a:lnTo>
                <a:lnTo>
                  <a:pt x="527192" y="91775"/>
                </a:lnTo>
                <a:lnTo>
                  <a:pt x="487060" y="112328"/>
                </a:lnTo>
                <a:lnTo>
                  <a:pt x="448084" y="134738"/>
                </a:lnTo>
                <a:lnTo>
                  <a:pt x="410321" y="158946"/>
                </a:lnTo>
                <a:lnTo>
                  <a:pt x="373831" y="184893"/>
                </a:lnTo>
                <a:lnTo>
                  <a:pt x="338672" y="212522"/>
                </a:lnTo>
                <a:lnTo>
                  <a:pt x="304902" y="241773"/>
                </a:lnTo>
                <a:lnTo>
                  <a:pt x="272580" y="272589"/>
                </a:lnTo>
                <a:lnTo>
                  <a:pt x="241763" y="304911"/>
                </a:lnTo>
                <a:lnTo>
                  <a:pt x="212512" y="338679"/>
                </a:lnTo>
                <a:lnTo>
                  <a:pt x="184883" y="373837"/>
                </a:lnTo>
                <a:lnTo>
                  <a:pt x="158936" y="410325"/>
                </a:lnTo>
                <a:lnTo>
                  <a:pt x="134729" y="448085"/>
                </a:lnTo>
                <a:lnTo>
                  <a:pt x="112320" y="487058"/>
                </a:lnTo>
                <a:lnTo>
                  <a:pt x="91768" y="527186"/>
                </a:lnTo>
                <a:lnTo>
                  <a:pt x="73132" y="568410"/>
                </a:lnTo>
                <a:lnTo>
                  <a:pt x="56469" y="610672"/>
                </a:lnTo>
                <a:lnTo>
                  <a:pt x="41838" y="653914"/>
                </a:lnTo>
                <a:lnTo>
                  <a:pt x="29297" y="698076"/>
                </a:lnTo>
                <a:lnTo>
                  <a:pt x="18906" y="743101"/>
                </a:lnTo>
                <a:lnTo>
                  <a:pt x="10722" y="788930"/>
                </a:lnTo>
                <a:lnTo>
                  <a:pt x="4804" y="835504"/>
                </a:lnTo>
                <a:lnTo>
                  <a:pt x="1210" y="882766"/>
                </a:lnTo>
                <a:lnTo>
                  <a:pt x="0" y="930656"/>
                </a:lnTo>
                <a:lnTo>
                  <a:pt x="1210" y="978545"/>
                </a:lnTo>
                <a:lnTo>
                  <a:pt x="4804" y="1025807"/>
                </a:lnTo>
                <a:lnTo>
                  <a:pt x="10722" y="1072381"/>
                </a:lnTo>
                <a:lnTo>
                  <a:pt x="18906" y="1118210"/>
                </a:lnTo>
                <a:lnTo>
                  <a:pt x="29297" y="1163235"/>
                </a:lnTo>
                <a:lnTo>
                  <a:pt x="41838" y="1207397"/>
                </a:lnTo>
                <a:lnTo>
                  <a:pt x="56469" y="1250639"/>
                </a:lnTo>
                <a:lnTo>
                  <a:pt x="73132" y="1292901"/>
                </a:lnTo>
                <a:lnTo>
                  <a:pt x="91768" y="1334125"/>
                </a:lnTo>
                <a:lnTo>
                  <a:pt x="112320" y="1374253"/>
                </a:lnTo>
                <a:lnTo>
                  <a:pt x="134729" y="1413226"/>
                </a:lnTo>
                <a:lnTo>
                  <a:pt x="158936" y="1450986"/>
                </a:lnTo>
                <a:lnTo>
                  <a:pt x="184883" y="1487474"/>
                </a:lnTo>
                <a:lnTo>
                  <a:pt x="212512" y="1522632"/>
                </a:lnTo>
                <a:lnTo>
                  <a:pt x="241763" y="1556400"/>
                </a:lnTo>
                <a:lnTo>
                  <a:pt x="272580" y="1588722"/>
                </a:lnTo>
                <a:lnTo>
                  <a:pt x="304902" y="1619538"/>
                </a:lnTo>
                <a:lnTo>
                  <a:pt x="338672" y="1648789"/>
                </a:lnTo>
                <a:lnTo>
                  <a:pt x="373831" y="1676418"/>
                </a:lnTo>
                <a:lnTo>
                  <a:pt x="410321" y="1702365"/>
                </a:lnTo>
                <a:lnTo>
                  <a:pt x="448084" y="1726573"/>
                </a:lnTo>
                <a:lnTo>
                  <a:pt x="487060" y="1748983"/>
                </a:lnTo>
                <a:lnTo>
                  <a:pt x="527192" y="1769536"/>
                </a:lnTo>
                <a:lnTo>
                  <a:pt x="568421" y="1788173"/>
                </a:lnTo>
                <a:lnTo>
                  <a:pt x="610688" y="1804838"/>
                </a:lnTo>
                <a:lnTo>
                  <a:pt x="653936" y="1819469"/>
                </a:lnTo>
                <a:lnTo>
                  <a:pt x="698105" y="1832011"/>
                </a:lnTo>
                <a:lnTo>
                  <a:pt x="743138" y="1842403"/>
                </a:lnTo>
                <a:lnTo>
                  <a:pt x="788975" y="1850588"/>
                </a:lnTo>
                <a:lnTo>
                  <a:pt x="835559" y="1856506"/>
                </a:lnTo>
                <a:lnTo>
                  <a:pt x="882830" y="1860100"/>
                </a:lnTo>
                <a:lnTo>
                  <a:pt x="930732" y="1861312"/>
                </a:lnTo>
                <a:lnTo>
                  <a:pt x="978622" y="1860100"/>
                </a:lnTo>
                <a:lnTo>
                  <a:pt x="1025883" y="1856506"/>
                </a:lnTo>
                <a:lnTo>
                  <a:pt x="1072457" y="1850588"/>
                </a:lnTo>
                <a:lnTo>
                  <a:pt x="1118286" y="1842403"/>
                </a:lnTo>
                <a:lnTo>
                  <a:pt x="1163311" y="1832011"/>
                </a:lnTo>
                <a:lnTo>
                  <a:pt x="1207474" y="1819469"/>
                </a:lnTo>
                <a:lnTo>
                  <a:pt x="1250715" y="1804838"/>
                </a:lnTo>
                <a:lnTo>
                  <a:pt x="1292977" y="1788173"/>
                </a:lnTo>
                <a:lnTo>
                  <a:pt x="1334202" y="1769536"/>
                </a:lnTo>
                <a:lnTo>
                  <a:pt x="1374330" y="1748983"/>
                </a:lnTo>
                <a:lnTo>
                  <a:pt x="1413303" y="1726573"/>
                </a:lnTo>
                <a:lnTo>
                  <a:pt x="1451062" y="1702365"/>
                </a:lnTo>
                <a:lnTo>
                  <a:pt x="1487550" y="1676418"/>
                </a:lnTo>
                <a:lnTo>
                  <a:pt x="1522708" y="1648789"/>
                </a:lnTo>
                <a:lnTo>
                  <a:pt x="1556477" y="1619538"/>
                </a:lnTo>
                <a:lnTo>
                  <a:pt x="1588798" y="1588722"/>
                </a:lnTo>
                <a:lnTo>
                  <a:pt x="1619614" y="1556400"/>
                </a:lnTo>
                <a:lnTo>
                  <a:pt x="1648865" y="1522632"/>
                </a:lnTo>
                <a:lnTo>
                  <a:pt x="1676494" y="1487474"/>
                </a:lnTo>
                <a:lnTo>
                  <a:pt x="1702441" y="1450986"/>
                </a:lnTo>
                <a:lnTo>
                  <a:pt x="1726649" y="1413226"/>
                </a:lnTo>
                <a:lnTo>
                  <a:pt x="1749059" y="1374253"/>
                </a:lnTo>
                <a:lnTo>
                  <a:pt x="1769612" y="1334125"/>
                </a:lnTo>
                <a:lnTo>
                  <a:pt x="1788250" y="1292901"/>
                </a:lnTo>
                <a:lnTo>
                  <a:pt x="1804914" y="1250639"/>
                </a:lnTo>
                <a:lnTo>
                  <a:pt x="1819546" y="1207397"/>
                </a:lnTo>
                <a:lnTo>
                  <a:pt x="1832087" y="1163235"/>
                </a:lnTo>
                <a:lnTo>
                  <a:pt x="1842479" y="1118210"/>
                </a:lnTo>
                <a:lnTo>
                  <a:pt x="1850664" y="1072381"/>
                </a:lnTo>
                <a:lnTo>
                  <a:pt x="1856583" y="1025807"/>
                </a:lnTo>
                <a:lnTo>
                  <a:pt x="1860177" y="978545"/>
                </a:lnTo>
                <a:lnTo>
                  <a:pt x="1861388" y="930656"/>
                </a:lnTo>
                <a:lnTo>
                  <a:pt x="1860177" y="882766"/>
                </a:lnTo>
                <a:lnTo>
                  <a:pt x="1856583" y="835504"/>
                </a:lnTo>
                <a:lnTo>
                  <a:pt x="1850664" y="788930"/>
                </a:lnTo>
                <a:lnTo>
                  <a:pt x="1842479" y="743101"/>
                </a:lnTo>
                <a:lnTo>
                  <a:pt x="1832087" y="698076"/>
                </a:lnTo>
                <a:lnTo>
                  <a:pt x="1819546" y="653914"/>
                </a:lnTo>
                <a:lnTo>
                  <a:pt x="1804914" y="610672"/>
                </a:lnTo>
                <a:lnTo>
                  <a:pt x="1788250" y="568410"/>
                </a:lnTo>
                <a:lnTo>
                  <a:pt x="1769612" y="527186"/>
                </a:lnTo>
                <a:lnTo>
                  <a:pt x="1749059" y="487058"/>
                </a:lnTo>
                <a:lnTo>
                  <a:pt x="1726649" y="448085"/>
                </a:lnTo>
                <a:lnTo>
                  <a:pt x="1702441" y="410325"/>
                </a:lnTo>
                <a:lnTo>
                  <a:pt x="1676494" y="373837"/>
                </a:lnTo>
                <a:lnTo>
                  <a:pt x="1648865" y="338679"/>
                </a:lnTo>
                <a:lnTo>
                  <a:pt x="1619614" y="304911"/>
                </a:lnTo>
                <a:lnTo>
                  <a:pt x="1588798" y="272589"/>
                </a:lnTo>
                <a:lnTo>
                  <a:pt x="1556477" y="241773"/>
                </a:lnTo>
                <a:lnTo>
                  <a:pt x="1522708" y="212522"/>
                </a:lnTo>
                <a:lnTo>
                  <a:pt x="1487550" y="184893"/>
                </a:lnTo>
                <a:lnTo>
                  <a:pt x="1451062" y="158946"/>
                </a:lnTo>
                <a:lnTo>
                  <a:pt x="1413303" y="134738"/>
                </a:lnTo>
                <a:lnTo>
                  <a:pt x="1374330" y="112328"/>
                </a:lnTo>
                <a:lnTo>
                  <a:pt x="1334202" y="91775"/>
                </a:lnTo>
                <a:lnTo>
                  <a:pt x="1292977" y="73138"/>
                </a:lnTo>
                <a:lnTo>
                  <a:pt x="1250715" y="56473"/>
                </a:lnTo>
                <a:lnTo>
                  <a:pt x="1207474" y="41842"/>
                </a:lnTo>
                <a:lnTo>
                  <a:pt x="1163311" y="29300"/>
                </a:lnTo>
                <a:lnTo>
                  <a:pt x="1118286" y="18908"/>
                </a:lnTo>
                <a:lnTo>
                  <a:pt x="1072457" y="10723"/>
                </a:lnTo>
                <a:lnTo>
                  <a:pt x="1025883" y="4805"/>
                </a:lnTo>
                <a:lnTo>
                  <a:pt x="978622" y="1211"/>
                </a:lnTo>
                <a:lnTo>
                  <a:pt x="930732" y="0"/>
                </a:lnTo>
                <a:close/>
              </a:path>
            </a:pathLst>
          </a:custGeom>
          <a:solidFill>
            <a:srgbClr val="0000FF">
              <a:alpha val="50195"/>
            </a:srgbClr>
          </a:solidFill>
        </p:spPr>
        <p:txBody>
          <a:bodyPr wrap="square" lIns="0" tIns="0" rIns="0" bIns="0" rtlCol="0"/>
          <a:lstStyle/>
          <a:p>
            <a:endParaRPr/>
          </a:p>
        </p:txBody>
      </p:sp>
      <p:sp>
        <p:nvSpPr>
          <p:cNvPr id="5" name="object 5"/>
          <p:cNvSpPr txBox="1"/>
          <p:nvPr/>
        </p:nvSpPr>
        <p:spPr>
          <a:xfrm>
            <a:off x="1731136" y="3814445"/>
            <a:ext cx="1040130" cy="757555"/>
          </a:xfrm>
          <a:prstGeom prst="rect">
            <a:avLst/>
          </a:prstGeom>
        </p:spPr>
        <p:txBody>
          <a:bodyPr vert="horz" wrap="square" lIns="0" tIns="12700" rIns="0" bIns="0" rtlCol="0">
            <a:spAutoFit/>
          </a:bodyPr>
          <a:lstStyle/>
          <a:p>
            <a:pPr marL="222885" marR="5080" indent="-210820">
              <a:spcBef>
                <a:spcPts val="100"/>
              </a:spcBef>
            </a:pPr>
            <a:r>
              <a:rPr sz="2400" b="1" spc="-10" dirty="0">
                <a:solidFill>
                  <a:srgbClr val="FFFFFF"/>
                </a:solidFill>
                <a:latin typeface="Arial"/>
                <a:cs typeface="Arial"/>
              </a:rPr>
              <a:t>SPECT </a:t>
            </a:r>
            <a:r>
              <a:rPr sz="2400" b="1" spc="-25" dirty="0">
                <a:solidFill>
                  <a:srgbClr val="FFFFFF"/>
                </a:solidFill>
                <a:latin typeface="Arial"/>
                <a:cs typeface="Arial"/>
              </a:rPr>
              <a:t>PET</a:t>
            </a:r>
            <a:endParaRPr sz="2400">
              <a:latin typeface="Arial"/>
              <a:cs typeface="Arial"/>
            </a:endParaRPr>
          </a:p>
        </p:txBody>
      </p:sp>
      <p:sp>
        <p:nvSpPr>
          <p:cNvPr id="6" name="object 6"/>
          <p:cNvSpPr/>
          <p:nvPr/>
        </p:nvSpPr>
        <p:spPr>
          <a:xfrm>
            <a:off x="377266" y="4397248"/>
            <a:ext cx="1861820" cy="1861820"/>
          </a:xfrm>
          <a:custGeom>
            <a:avLst/>
            <a:gdLst/>
            <a:ahLst/>
            <a:cxnLst/>
            <a:rect l="l" t="t" r="r" b="b"/>
            <a:pathLst>
              <a:path w="1861820" h="1861820">
                <a:moveTo>
                  <a:pt x="930681" y="0"/>
                </a:moveTo>
                <a:lnTo>
                  <a:pt x="882789" y="1211"/>
                </a:lnTo>
                <a:lnTo>
                  <a:pt x="835525" y="4805"/>
                </a:lnTo>
                <a:lnTo>
                  <a:pt x="788949" y="10723"/>
                </a:lnTo>
                <a:lnTo>
                  <a:pt x="743118" y="18908"/>
                </a:lnTo>
                <a:lnTo>
                  <a:pt x="698091" y="29300"/>
                </a:lnTo>
                <a:lnTo>
                  <a:pt x="653927" y="41842"/>
                </a:lnTo>
                <a:lnTo>
                  <a:pt x="610684" y="56473"/>
                </a:lnTo>
                <a:lnTo>
                  <a:pt x="568421" y="73138"/>
                </a:lnTo>
                <a:lnTo>
                  <a:pt x="527195" y="91775"/>
                </a:lnTo>
                <a:lnTo>
                  <a:pt x="487066" y="112328"/>
                </a:lnTo>
                <a:lnTo>
                  <a:pt x="448092" y="134738"/>
                </a:lnTo>
                <a:lnTo>
                  <a:pt x="410331" y="158946"/>
                </a:lnTo>
                <a:lnTo>
                  <a:pt x="373842" y="184893"/>
                </a:lnTo>
                <a:lnTo>
                  <a:pt x="338684" y="212522"/>
                </a:lnTo>
                <a:lnTo>
                  <a:pt x="304914" y="241773"/>
                </a:lnTo>
                <a:lnTo>
                  <a:pt x="272592" y="272589"/>
                </a:lnTo>
                <a:lnTo>
                  <a:pt x="241776" y="304911"/>
                </a:lnTo>
                <a:lnTo>
                  <a:pt x="212524" y="338679"/>
                </a:lnTo>
                <a:lnTo>
                  <a:pt x="184895" y="373837"/>
                </a:lnTo>
                <a:lnTo>
                  <a:pt x="158947" y="410325"/>
                </a:lnTo>
                <a:lnTo>
                  <a:pt x="134739" y="448085"/>
                </a:lnTo>
                <a:lnTo>
                  <a:pt x="112329" y="487058"/>
                </a:lnTo>
                <a:lnTo>
                  <a:pt x="91776" y="527186"/>
                </a:lnTo>
                <a:lnTo>
                  <a:pt x="73138" y="568410"/>
                </a:lnTo>
                <a:lnTo>
                  <a:pt x="56474" y="610672"/>
                </a:lnTo>
                <a:lnTo>
                  <a:pt x="41842" y="653914"/>
                </a:lnTo>
                <a:lnTo>
                  <a:pt x="29300" y="698076"/>
                </a:lnTo>
                <a:lnTo>
                  <a:pt x="18908" y="743101"/>
                </a:lnTo>
                <a:lnTo>
                  <a:pt x="10723" y="788930"/>
                </a:lnTo>
                <a:lnTo>
                  <a:pt x="4805" y="835504"/>
                </a:lnTo>
                <a:lnTo>
                  <a:pt x="1211" y="882766"/>
                </a:lnTo>
                <a:lnTo>
                  <a:pt x="0" y="930656"/>
                </a:lnTo>
                <a:lnTo>
                  <a:pt x="1211" y="978548"/>
                </a:lnTo>
                <a:lnTo>
                  <a:pt x="4805" y="1025811"/>
                </a:lnTo>
                <a:lnTo>
                  <a:pt x="10723" y="1072388"/>
                </a:lnTo>
                <a:lnTo>
                  <a:pt x="18908" y="1118218"/>
                </a:lnTo>
                <a:lnTo>
                  <a:pt x="29300" y="1163245"/>
                </a:lnTo>
                <a:lnTo>
                  <a:pt x="41842" y="1207409"/>
                </a:lnTo>
                <a:lnTo>
                  <a:pt x="56474" y="1250652"/>
                </a:lnTo>
                <a:lnTo>
                  <a:pt x="73138" y="1292916"/>
                </a:lnTo>
                <a:lnTo>
                  <a:pt x="91776" y="1334141"/>
                </a:lnTo>
                <a:lnTo>
                  <a:pt x="112329" y="1374271"/>
                </a:lnTo>
                <a:lnTo>
                  <a:pt x="134739" y="1413245"/>
                </a:lnTo>
                <a:lnTo>
                  <a:pt x="158947" y="1451005"/>
                </a:lnTo>
                <a:lnTo>
                  <a:pt x="184895" y="1487494"/>
                </a:lnTo>
                <a:lnTo>
                  <a:pt x="212524" y="1522652"/>
                </a:lnTo>
                <a:lnTo>
                  <a:pt x="241776" y="1556422"/>
                </a:lnTo>
                <a:lnTo>
                  <a:pt x="272592" y="1588744"/>
                </a:lnTo>
                <a:lnTo>
                  <a:pt x="304914" y="1619560"/>
                </a:lnTo>
                <a:lnTo>
                  <a:pt x="338684" y="1648812"/>
                </a:lnTo>
                <a:lnTo>
                  <a:pt x="373842" y="1676441"/>
                </a:lnTo>
                <a:lnTo>
                  <a:pt x="410331" y="1702389"/>
                </a:lnTo>
                <a:lnTo>
                  <a:pt x="448092" y="1726597"/>
                </a:lnTo>
                <a:lnTo>
                  <a:pt x="487066" y="1749007"/>
                </a:lnTo>
                <a:lnTo>
                  <a:pt x="527195" y="1769560"/>
                </a:lnTo>
                <a:lnTo>
                  <a:pt x="568421" y="1788198"/>
                </a:lnTo>
                <a:lnTo>
                  <a:pt x="610684" y="1804863"/>
                </a:lnTo>
                <a:lnTo>
                  <a:pt x="653927" y="1819495"/>
                </a:lnTo>
                <a:lnTo>
                  <a:pt x="698091" y="1832036"/>
                </a:lnTo>
                <a:lnTo>
                  <a:pt x="743118" y="1842428"/>
                </a:lnTo>
                <a:lnTo>
                  <a:pt x="788949" y="1850613"/>
                </a:lnTo>
                <a:lnTo>
                  <a:pt x="835525" y="1856532"/>
                </a:lnTo>
                <a:lnTo>
                  <a:pt x="882789" y="1860126"/>
                </a:lnTo>
                <a:lnTo>
                  <a:pt x="930681" y="1861337"/>
                </a:lnTo>
                <a:lnTo>
                  <a:pt x="978573" y="1860126"/>
                </a:lnTo>
                <a:lnTo>
                  <a:pt x="1025837" y="1856532"/>
                </a:lnTo>
                <a:lnTo>
                  <a:pt x="1072413" y="1850613"/>
                </a:lnTo>
                <a:lnTo>
                  <a:pt x="1118244" y="1842428"/>
                </a:lnTo>
                <a:lnTo>
                  <a:pt x="1163270" y="1832036"/>
                </a:lnTo>
                <a:lnTo>
                  <a:pt x="1207435" y="1819495"/>
                </a:lnTo>
                <a:lnTo>
                  <a:pt x="1250678" y="1804863"/>
                </a:lnTo>
                <a:lnTo>
                  <a:pt x="1292941" y="1788198"/>
                </a:lnTo>
                <a:lnTo>
                  <a:pt x="1334167" y="1769560"/>
                </a:lnTo>
                <a:lnTo>
                  <a:pt x="1374296" y="1749007"/>
                </a:lnTo>
                <a:lnTo>
                  <a:pt x="1413270" y="1726597"/>
                </a:lnTo>
                <a:lnTo>
                  <a:pt x="1451031" y="1702389"/>
                </a:lnTo>
                <a:lnTo>
                  <a:pt x="1487520" y="1676441"/>
                </a:lnTo>
                <a:lnTo>
                  <a:pt x="1522678" y="1648812"/>
                </a:lnTo>
                <a:lnTo>
                  <a:pt x="1556447" y="1619560"/>
                </a:lnTo>
                <a:lnTo>
                  <a:pt x="1588769" y="1588744"/>
                </a:lnTo>
                <a:lnTo>
                  <a:pt x="1619586" y="1556422"/>
                </a:lnTo>
                <a:lnTo>
                  <a:pt x="1648838" y="1522652"/>
                </a:lnTo>
                <a:lnTo>
                  <a:pt x="1676467" y="1487494"/>
                </a:lnTo>
                <a:lnTo>
                  <a:pt x="1702415" y="1451005"/>
                </a:lnTo>
                <a:lnTo>
                  <a:pt x="1726623" y="1413245"/>
                </a:lnTo>
                <a:lnTo>
                  <a:pt x="1749033" y="1374271"/>
                </a:lnTo>
                <a:lnTo>
                  <a:pt x="1769586" y="1334141"/>
                </a:lnTo>
                <a:lnTo>
                  <a:pt x="1788224" y="1292916"/>
                </a:lnTo>
                <a:lnTo>
                  <a:pt x="1804888" y="1250652"/>
                </a:lnTo>
                <a:lnTo>
                  <a:pt x="1819520" y="1207409"/>
                </a:lnTo>
                <a:lnTo>
                  <a:pt x="1832062" y="1163245"/>
                </a:lnTo>
                <a:lnTo>
                  <a:pt x="1842454" y="1118218"/>
                </a:lnTo>
                <a:lnTo>
                  <a:pt x="1850639" y="1072388"/>
                </a:lnTo>
                <a:lnTo>
                  <a:pt x="1856557" y="1025811"/>
                </a:lnTo>
                <a:lnTo>
                  <a:pt x="1860151" y="978548"/>
                </a:lnTo>
                <a:lnTo>
                  <a:pt x="1861362" y="930656"/>
                </a:lnTo>
                <a:lnTo>
                  <a:pt x="1860151" y="882766"/>
                </a:lnTo>
                <a:lnTo>
                  <a:pt x="1856557" y="835504"/>
                </a:lnTo>
                <a:lnTo>
                  <a:pt x="1850639" y="788930"/>
                </a:lnTo>
                <a:lnTo>
                  <a:pt x="1842454" y="743101"/>
                </a:lnTo>
                <a:lnTo>
                  <a:pt x="1832062" y="698076"/>
                </a:lnTo>
                <a:lnTo>
                  <a:pt x="1819520" y="653914"/>
                </a:lnTo>
                <a:lnTo>
                  <a:pt x="1804888" y="610672"/>
                </a:lnTo>
                <a:lnTo>
                  <a:pt x="1788224" y="568410"/>
                </a:lnTo>
                <a:lnTo>
                  <a:pt x="1769586" y="527186"/>
                </a:lnTo>
                <a:lnTo>
                  <a:pt x="1749033" y="487058"/>
                </a:lnTo>
                <a:lnTo>
                  <a:pt x="1726623" y="448085"/>
                </a:lnTo>
                <a:lnTo>
                  <a:pt x="1702415" y="410325"/>
                </a:lnTo>
                <a:lnTo>
                  <a:pt x="1676467" y="373837"/>
                </a:lnTo>
                <a:lnTo>
                  <a:pt x="1648838" y="338679"/>
                </a:lnTo>
                <a:lnTo>
                  <a:pt x="1619586" y="304911"/>
                </a:lnTo>
                <a:lnTo>
                  <a:pt x="1588770" y="272589"/>
                </a:lnTo>
                <a:lnTo>
                  <a:pt x="1556447" y="241773"/>
                </a:lnTo>
                <a:lnTo>
                  <a:pt x="1522678" y="212522"/>
                </a:lnTo>
                <a:lnTo>
                  <a:pt x="1487520" y="184893"/>
                </a:lnTo>
                <a:lnTo>
                  <a:pt x="1451031" y="158946"/>
                </a:lnTo>
                <a:lnTo>
                  <a:pt x="1413270" y="134738"/>
                </a:lnTo>
                <a:lnTo>
                  <a:pt x="1374296" y="112328"/>
                </a:lnTo>
                <a:lnTo>
                  <a:pt x="1334167" y="91775"/>
                </a:lnTo>
                <a:lnTo>
                  <a:pt x="1292941" y="73138"/>
                </a:lnTo>
                <a:lnTo>
                  <a:pt x="1250678" y="56473"/>
                </a:lnTo>
                <a:lnTo>
                  <a:pt x="1207435" y="41842"/>
                </a:lnTo>
                <a:lnTo>
                  <a:pt x="1163270" y="29300"/>
                </a:lnTo>
                <a:lnTo>
                  <a:pt x="1118244" y="18908"/>
                </a:lnTo>
                <a:lnTo>
                  <a:pt x="1072413" y="10723"/>
                </a:lnTo>
                <a:lnTo>
                  <a:pt x="1025837" y="4805"/>
                </a:lnTo>
                <a:lnTo>
                  <a:pt x="978573" y="1211"/>
                </a:lnTo>
                <a:lnTo>
                  <a:pt x="930681" y="0"/>
                </a:lnTo>
                <a:close/>
              </a:path>
            </a:pathLst>
          </a:custGeom>
          <a:solidFill>
            <a:srgbClr val="FF0000">
              <a:alpha val="50195"/>
            </a:srgbClr>
          </a:solidFill>
        </p:spPr>
        <p:txBody>
          <a:bodyPr wrap="square" lIns="0" tIns="0" rIns="0" bIns="0" rtlCol="0"/>
          <a:lstStyle/>
          <a:p>
            <a:endParaRPr/>
          </a:p>
        </p:txBody>
      </p:sp>
      <p:sp>
        <p:nvSpPr>
          <p:cNvPr id="7" name="object 7"/>
          <p:cNvSpPr txBox="1"/>
          <p:nvPr/>
        </p:nvSpPr>
        <p:spPr>
          <a:xfrm>
            <a:off x="1091945" y="5125670"/>
            <a:ext cx="430530" cy="391795"/>
          </a:xfrm>
          <a:prstGeom prst="rect">
            <a:avLst/>
          </a:prstGeom>
        </p:spPr>
        <p:txBody>
          <a:bodyPr vert="horz" wrap="square" lIns="0" tIns="12700" rIns="0" bIns="0" rtlCol="0">
            <a:spAutoFit/>
          </a:bodyPr>
          <a:lstStyle/>
          <a:p>
            <a:pPr marL="12700">
              <a:spcBef>
                <a:spcPts val="100"/>
              </a:spcBef>
            </a:pPr>
            <a:r>
              <a:rPr sz="2400" b="1" spc="-25" dirty="0">
                <a:solidFill>
                  <a:srgbClr val="FFFFFF"/>
                </a:solidFill>
                <a:latin typeface="Arial"/>
                <a:cs typeface="Arial"/>
              </a:rPr>
              <a:t>CT</a:t>
            </a:r>
            <a:endParaRPr sz="2400">
              <a:latin typeface="Arial"/>
              <a:cs typeface="Arial"/>
            </a:endParaRPr>
          </a:p>
        </p:txBody>
      </p:sp>
      <p:sp>
        <p:nvSpPr>
          <p:cNvPr id="8" name="object 8"/>
          <p:cNvSpPr/>
          <p:nvPr/>
        </p:nvSpPr>
        <p:spPr>
          <a:xfrm>
            <a:off x="2285619" y="4397248"/>
            <a:ext cx="1861820" cy="1861820"/>
          </a:xfrm>
          <a:custGeom>
            <a:avLst/>
            <a:gdLst/>
            <a:ahLst/>
            <a:cxnLst/>
            <a:rect l="l" t="t" r="r" b="b"/>
            <a:pathLst>
              <a:path w="1861820" h="1861820">
                <a:moveTo>
                  <a:pt x="930656" y="0"/>
                </a:moveTo>
                <a:lnTo>
                  <a:pt x="882766" y="1211"/>
                </a:lnTo>
                <a:lnTo>
                  <a:pt x="835504" y="4805"/>
                </a:lnTo>
                <a:lnTo>
                  <a:pt x="788930" y="10723"/>
                </a:lnTo>
                <a:lnTo>
                  <a:pt x="743101" y="18908"/>
                </a:lnTo>
                <a:lnTo>
                  <a:pt x="698076" y="29300"/>
                </a:lnTo>
                <a:lnTo>
                  <a:pt x="653914" y="41842"/>
                </a:lnTo>
                <a:lnTo>
                  <a:pt x="610672" y="56473"/>
                </a:lnTo>
                <a:lnTo>
                  <a:pt x="568410" y="73138"/>
                </a:lnTo>
                <a:lnTo>
                  <a:pt x="527186" y="91775"/>
                </a:lnTo>
                <a:lnTo>
                  <a:pt x="487058" y="112328"/>
                </a:lnTo>
                <a:lnTo>
                  <a:pt x="448085" y="134738"/>
                </a:lnTo>
                <a:lnTo>
                  <a:pt x="410325" y="158946"/>
                </a:lnTo>
                <a:lnTo>
                  <a:pt x="373837" y="184893"/>
                </a:lnTo>
                <a:lnTo>
                  <a:pt x="338679" y="212522"/>
                </a:lnTo>
                <a:lnTo>
                  <a:pt x="304911" y="241773"/>
                </a:lnTo>
                <a:lnTo>
                  <a:pt x="272589" y="272589"/>
                </a:lnTo>
                <a:lnTo>
                  <a:pt x="241773" y="304911"/>
                </a:lnTo>
                <a:lnTo>
                  <a:pt x="212522" y="338679"/>
                </a:lnTo>
                <a:lnTo>
                  <a:pt x="184893" y="373837"/>
                </a:lnTo>
                <a:lnTo>
                  <a:pt x="158946" y="410325"/>
                </a:lnTo>
                <a:lnTo>
                  <a:pt x="134738" y="448085"/>
                </a:lnTo>
                <a:lnTo>
                  <a:pt x="112328" y="487058"/>
                </a:lnTo>
                <a:lnTo>
                  <a:pt x="91775" y="527186"/>
                </a:lnTo>
                <a:lnTo>
                  <a:pt x="73138" y="568410"/>
                </a:lnTo>
                <a:lnTo>
                  <a:pt x="56473" y="610672"/>
                </a:lnTo>
                <a:lnTo>
                  <a:pt x="41842" y="653914"/>
                </a:lnTo>
                <a:lnTo>
                  <a:pt x="29300" y="698076"/>
                </a:lnTo>
                <a:lnTo>
                  <a:pt x="18908" y="743101"/>
                </a:lnTo>
                <a:lnTo>
                  <a:pt x="10723" y="788930"/>
                </a:lnTo>
                <a:lnTo>
                  <a:pt x="4805" y="835504"/>
                </a:lnTo>
                <a:lnTo>
                  <a:pt x="1211" y="882766"/>
                </a:lnTo>
                <a:lnTo>
                  <a:pt x="0" y="930656"/>
                </a:lnTo>
                <a:lnTo>
                  <a:pt x="1211" y="978548"/>
                </a:lnTo>
                <a:lnTo>
                  <a:pt x="4805" y="1025811"/>
                </a:lnTo>
                <a:lnTo>
                  <a:pt x="10723" y="1072388"/>
                </a:lnTo>
                <a:lnTo>
                  <a:pt x="18908" y="1118218"/>
                </a:lnTo>
                <a:lnTo>
                  <a:pt x="29300" y="1163245"/>
                </a:lnTo>
                <a:lnTo>
                  <a:pt x="41842" y="1207409"/>
                </a:lnTo>
                <a:lnTo>
                  <a:pt x="56473" y="1250652"/>
                </a:lnTo>
                <a:lnTo>
                  <a:pt x="73138" y="1292916"/>
                </a:lnTo>
                <a:lnTo>
                  <a:pt x="91775" y="1334141"/>
                </a:lnTo>
                <a:lnTo>
                  <a:pt x="112328" y="1374271"/>
                </a:lnTo>
                <a:lnTo>
                  <a:pt x="134738" y="1413245"/>
                </a:lnTo>
                <a:lnTo>
                  <a:pt x="158946" y="1451005"/>
                </a:lnTo>
                <a:lnTo>
                  <a:pt x="184893" y="1487494"/>
                </a:lnTo>
                <a:lnTo>
                  <a:pt x="212522" y="1522652"/>
                </a:lnTo>
                <a:lnTo>
                  <a:pt x="241773" y="1556422"/>
                </a:lnTo>
                <a:lnTo>
                  <a:pt x="272589" y="1588744"/>
                </a:lnTo>
                <a:lnTo>
                  <a:pt x="304911" y="1619560"/>
                </a:lnTo>
                <a:lnTo>
                  <a:pt x="338679" y="1648812"/>
                </a:lnTo>
                <a:lnTo>
                  <a:pt x="373837" y="1676441"/>
                </a:lnTo>
                <a:lnTo>
                  <a:pt x="410325" y="1702389"/>
                </a:lnTo>
                <a:lnTo>
                  <a:pt x="448085" y="1726597"/>
                </a:lnTo>
                <a:lnTo>
                  <a:pt x="487058" y="1749007"/>
                </a:lnTo>
                <a:lnTo>
                  <a:pt x="527186" y="1769560"/>
                </a:lnTo>
                <a:lnTo>
                  <a:pt x="568410" y="1788198"/>
                </a:lnTo>
                <a:lnTo>
                  <a:pt x="610672" y="1804863"/>
                </a:lnTo>
                <a:lnTo>
                  <a:pt x="653914" y="1819495"/>
                </a:lnTo>
                <a:lnTo>
                  <a:pt x="698076" y="1832036"/>
                </a:lnTo>
                <a:lnTo>
                  <a:pt x="743101" y="1842428"/>
                </a:lnTo>
                <a:lnTo>
                  <a:pt x="788930" y="1850613"/>
                </a:lnTo>
                <a:lnTo>
                  <a:pt x="835504" y="1856532"/>
                </a:lnTo>
                <a:lnTo>
                  <a:pt x="882766" y="1860126"/>
                </a:lnTo>
                <a:lnTo>
                  <a:pt x="930656" y="1861337"/>
                </a:lnTo>
                <a:lnTo>
                  <a:pt x="978557" y="1860126"/>
                </a:lnTo>
                <a:lnTo>
                  <a:pt x="1025829" y="1856532"/>
                </a:lnTo>
                <a:lnTo>
                  <a:pt x="1072414" y="1850613"/>
                </a:lnTo>
                <a:lnTo>
                  <a:pt x="1118252" y="1842428"/>
                </a:lnTo>
                <a:lnTo>
                  <a:pt x="1163286" y="1832036"/>
                </a:lnTo>
                <a:lnTo>
                  <a:pt x="1207456" y="1819495"/>
                </a:lnTo>
                <a:lnTo>
                  <a:pt x="1250705" y="1804863"/>
                </a:lnTo>
                <a:lnTo>
                  <a:pt x="1292975" y="1788198"/>
                </a:lnTo>
                <a:lnTo>
                  <a:pt x="1334205" y="1769560"/>
                </a:lnTo>
                <a:lnTo>
                  <a:pt x="1374339" y="1749007"/>
                </a:lnTo>
                <a:lnTo>
                  <a:pt x="1413318" y="1726597"/>
                </a:lnTo>
                <a:lnTo>
                  <a:pt x="1451082" y="1702389"/>
                </a:lnTo>
                <a:lnTo>
                  <a:pt x="1487574" y="1676441"/>
                </a:lnTo>
                <a:lnTo>
                  <a:pt x="1522736" y="1648812"/>
                </a:lnTo>
                <a:lnTo>
                  <a:pt x="1556508" y="1619560"/>
                </a:lnTo>
                <a:lnTo>
                  <a:pt x="1588833" y="1588744"/>
                </a:lnTo>
                <a:lnTo>
                  <a:pt x="1619652" y="1556422"/>
                </a:lnTo>
                <a:lnTo>
                  <a:pt x="1648905" y="1522652"/>
                </a:lnTo>
                <a:lnTo>
                  <a:pt x="1676536" y="1487494"/>
                </a:lnTo>
                <a:lnTo>
                  <a:pt x="1702486" y="1451005"/>
                </a:lnTo>
                <a:lnTo>
                  <a:pt x="1726695" y="1413245"/>
                </a:lnTo>
                <a:lnTo>
                  <a:pt x="1749106" y="1374271"/>
                </a:lnTo>
                <a:lnTo>
                  <a:pt x="1769660" y="1334141"/>
                </a:lnTo>
                <a:lnTo>
                  <a:pt x="1788298" y="1292916"/>
                </a:lnTo>
                <a:lnTo>
                  <a:pt x="1804963" y="1250652"/>
                </a:lnTo>
                <a:lnTo>
                  <a:pt x="1819596" y="1207409"/>
                </a:lnTo>
                <a:lnTo>
                  <a:pt x="1832137" y="1163245"/>
                </a:lnTo>
                <a:lnTo>
                  <a:pt x="1842530" y="1118218"/>
                </a:lnTo>
                <a:lnTo>
                  <a:pt x="1850715" y="1072388"/>
                </a:lnTo>
                <a:lnTo>
                  <a:pt x="1856633" y="1025811"/>
                </a:lnTo>
                <a:lnTo>
                  <a:pt x="1860227" y="978548"/>
                </a:lnTo>
                <a:lnTo>
                  <a:pt x="1861439" y="930656"/>
                </a:lnTo>
                <a:lnTo>
                  <a:pt x="1860227" y="882766"/>
                </a:lnTo>
                <a:lnTo>
                  <a:pt x="1856633" y="835504"/>
                </a:lnTo>
                <a:lnTo>
                  <a:pt x="1850715" y="788930"/>
                </a:lnTo>
                <a:lnTo>
                  <a:pt x="1842530" y="743101"/>
                </a:lnTo>
                <a:lnTo>
                  <a:pt x="1832137" y="698076"/>
                </a:lnTo>
                <a:lnTo>
                  <a:pt x="1819596" y="653914"/>
                </a:lnTo>
                <a:lnTo>
                  <a:pt x="1804963" y="610672"/>
                </a:lnTo>
                <a:lnTo>
                  <a:pt x="1788298" y="568410"/>
                </a:lnTo>
                <a:lnTo>
                  <a:pt x="1769660" y="527186"/>
                </a:lnTo>
                <a:lnTo>
                  <a:pt x="1749106" y="487058"/>
                </a:lnTo>
                <a:lnTo>
                  <a:pt x="1726695" y="448085"/>
                </a:lnTo>
                <a:lnTo>
                  <a:pt x="1702486" y="410325"/>
                </a:lnTo>
                <a:lnTo>
                  <a:pt x="1676536" y="373837"/>
                </a:lnTo>
                <a:lnTo>
                  <a:pt x="1648905" y="338679"/>
                </a:lnTo>
                <a:lnTo>
                  <a:pt x="1619652" y="304911"/>
                </a:lnTo>
                <a:lnTo>
                  <a:pt x="1588833" y="272589"/>
                </a:lnTo>
                <a:lnTo>
                  <a:pt x="1556508" y="241773"/>
                </a:lnTo>
                <a:lnTo>
                  <a:pt x="1522736" y="212522"/>
                </a:lnTo>
                <a:lnTo>
                  <a:pt x="1487574" y="184893"/>
                </a:lnTo>
                <a:lnTo>
                  <a:pt x="1451082" y="158946"/>
                </a:lnTo>
                <a:lnTo>
                  <a:pt x="1413318" y="134738"/>
                </a:lnTo>
                <a:lnTo>
                  <a:pt x="1374339" y="112328"/>
                </a:lnTo>
                <a:lnTo>
                  <a:pt x="1334205" y="91775"/>
                </a:lnTo>
                <a:lnTo>
                  <a:pt x="1292975" y="73138"/>
                </a:lnTo>
                <a:lnTo>
                  <a:pt x="1250705" y="56473"/>
                </a:lnTo>
                <a:lnTo>
                  <a:pt x="1207456" y="41842"/>
                </a:lnTo>
                <a:lnTo>
                  <a:pt x="1163286" y="29300"/>
                </a:lnTo>
                <a:lnTo>
                  <a:pt x="1118252" y="18908"/>
                </a:lnTo>
                <a:lnTo>
                  <a:pt x="1072414" y="10723"/>
                </a:lnTo>
                <a:lnTo>
                  <a:pt x="1025829" y="4805"/>
                </a:lnTo>
                <a:lnTo>
                  <a:pt x="978557" y="1211"/>
                </a:lnTo>
                <a:lnTo>
                  <a:pt x="930656" y="0"/>
                </a:lnTo>
                <a:close/>
              </a:path>
            </a:pathLst>
          </a:custGeom>
          <a:solidFill>
            <a:srgbClr val="00AF50">
              <a:alpha val="50195"/>
            </a:srgbClr>
          </a:solidFill>
        </p:spPr>
        <p:txBody>
          <a:bodyPr wrap="square" lIns="0" tIns="0" rIns="0" bIns="0" rtlCol="0"/>
          <a:lstStyle/>
          <a:p>
            <a:endParaRPr/>
          </a:p>
        </p:txBody>
      </p:sp>
      <p:sp>
        <p:nvSpPr>
          <p:cNvPr id="9" name="object 9"/>
          <p:cNvSpPr txBox="1"/>
          <p:nvPr/>
        </p:nvSpPr>
        <p:spPr>
          <a:xfrm>
            <a:off x="2924430" y="5125670"/>
            <a:ext cx="584835" cy="391795"/>
          </a:xfrm>
          <a:prstGeom prst="rect">
            <a:avLst/>
          </a:prstGeom>
        </p:spPr>
        <p:txBody>
          <a:bodyPr vert="horz" wrap="square" lIns="0" tIns="12700" rIns="0" bIns="0" rtlCol="0">
            <a:spAutoFit/>
          </a:bodyPr>
          <a:lstStyle/>
          <a:p>
            <a:pPr marL="12700">
              <a:spcBef>
                <a:spcPts val="100"/>
              </a:spcBef>
            </a:pPr>
            <a:r>
              <a:rPr sz="2400" b="1" spc="-25" dirty="0">
                <a:solidFill>
                  <a:srgbClr val="FFFFFF"/>
                </a:solidFill>
                <a:latin typeface="Arial"/>
                <a:cs typeface="Arial"/>
              </a:rPr>
              <a:t>MRI</a:t>
            </a:r>
            <a:endParaRPr sz="2400">
              <a:latin typeface="Arial"/>
              <a:cs typeface="Arial"/>
            </a:endParaRPr>
          </a:p>
        </p:txBody>
      </p:sp>
      <p:sp>
        <p:nvSpPr>
          <p:cNvPr id="10" name="object 10"/>
          <p:cNvSpPr/>
          <p:nvPr/>
        </p:nvSpPr>
        <p:spPr>
          <a:xfrm>
            <a:off x="5715000" y="1066800"/>
            <a:ext cx="2477770" cy="2477770"/>
          </a:xfrm>
          <a:custGeom>
            <a:avLst/>
            <a:gdLst/>
            <a:ahLst/>
            <a:cxnLst/>
            <a:rect l="l" t="t" r="r" b="b"/>
            <a:pathLst>
              <a:path w="2477770" h="2477770">
                <a:moveTo>
                  <a:pt x="1238630" y="0"/>
                </a:moveTo>
                <a:lnTo>
                  <a:pt x="1189998" y="937"/>
                </a:lnTo>
                <a:lnTo>
                  <a:pt x="1141839" y="3726"/>
                </a:lnTo>
                <a:lnTo>
                  <a:pt x="1094190" y="8334"/>
                </a:lnTo>
                <a:lnTo>
                  <a:pt x="1047084" y="14724"/>
                </a:lnTo>
                <a:lnTo>
                  <a:pt x="1000557" y="22863"/>
                </a:lnTo>
                <a:lnTo>
                  <a:pt x="954641" y="32716"/>
                </a:lnTo>
                <a:lnTo>
                  <a:pt x="909372" y="44249"/>
                </a:lnTo>
                <a:lnTo>
                  <a:pt x="864785" y="57428"/>
                </a:lnTo>
                <a:lnTo>
                  <a:pt x="820913" y="72217"/>
                </a:lnTo>
                <a:lnTo>
                  <a:pt x="777791" y="88583"/>
                </a:lnTo>
                <a:lnTo>
                  <a:pt x="735454" y="106492"/>
                </a:lnTo>
                <a:lnTo>
                  <a:pt x="693936" y="125908"/>
                </a:lnTo>
                <a:lnTo>
                  <a:pt x="653271" y="146797"/>
                </a:lnTo>
                <a:lnTo>
                  <a:pt x="613494" y="169126"/>
                </a:lnTo>
                <a:lnTo>
                  <a:pt x="574639" y="192859"/>
                </a:lnTo>
                <a:lnTo>
                  <a:pt x="536741" y="217962"/>
                </a:lnTo>
                <a:lnTo>
                  <a:pt x="499834" y="244400"/>
                </a:lnTo>
                <a:lnTo>
                  <a:pt x="463953" y="272140"/>
                </a:lnTo>
                <a:lnTo>
                  <a:pt x="429132" y="301147"/>
                </a:lnTo>
                <a:lnTo>
                  <a:pt x="395405" y="331386"/>
                </a:lnTo>
                <a:lnTo>
                  <a:pt x="362807" y="362823"/>
                </a:lnTo>
                <a:lnTo>
                  <a:pt x="331372" y="395423"/>
                </a:lnTo>
                <a:lnTo>
                  <a:pt x="301135" y="429153"/>
                </a:lnTo>
                <a:lnTo>
                  <a:pt x="272130" y="463977"/>
                </a:lnTo>
                <a:lnTo>
                  <a:pt x="244392" y="499861"/>
                </a:lnTo>
                <a:lnTo>
                  <a:pt x="217955" y="536771"/>
                </a:lnTo>
                <a:lnTo>
                  <a:pt x="192853" y="574673"/>
                </a:lnTo>
                <a:lnTo>
                  <a:pt x="169121" y="613532"/>
                </a:lnTo>
                <a:lnTo>
                  <a:pt x="146794" y="653313"/>
                </a:lnTo>
                <a:lnTo>
                  <a:pt x="125905" y="693982"/>
                </a:lnTo>
                <a:lnTo>
                  <a:pt x="106490" y="735505"/>
                </a:lnTo>
                <a:lnTo>
                  <a:pt x="88582" y="777848"/>
                </a:lnTo>
                <a:lnTo>
                  <a:pt x="72216" y="820975"/>
                </a:lnTo>
                <a:lnTo>
                  <a:pt x="57427" y="864852"/>
                </a:lnTo>
                <a:lnTo>
                  <a:pt x="44248" y="909446"/>
                </a:lnTo>
                <a:lnTo>
                  <a:pt x="32716" y="954721"/>
                </a:lnTo>
                <a:lnTo>
                  <a:pt x="22862" y="1000643"/>
                </a:lnTo>
                <a:lnTo>
                  <a:pt x="14724" y="1047178"/>
                </a:lnTo>
                <a:lnTo>
                  <a:pt x="8333" y="1094292"/>
                </a:lnTo>
                <a:lnTo>
                  <a:pt x="3726" y="1141949"/>
                </a:lnTo>
                <a:lnTo>
                  <a:pt x="937" y="1190116"/>
                </a:lnTo>
                <a:lnTo>
                  <a:pt x="0" y="1238758"/>
                </a:lnTo>
                <a:lnTo>
                  <a:pt x="937" y="1287399"/>
                </a:lnTo>
                <a:lnTo>
                  <a:pt x="3726" y="1335565"/>
                </a:lnTo>
                <a:lnTo>
                  <a:pt x="8333" y="1383221"/>
                </a:lnTo>
                <a:lnTo>
                  <a:pt x="14724" y="1430333"/>
                </a:lnTo>
                <a:lnTo>
                  <a:pt x="22862" y="1476867"/>
                </a:lnTo>
                <a:lnTo>
                  <a:pt x="32716" y="1522787"/>
                </a:lnTo>
                <a:lnTo>
                  <a:pt x="44248" y="1568060"/>
                </a:lnTo>
                <a:lnTo>
                  <a:pt x="57427" y="1612651"/>
                </a:lnTo>
                <a:lnTo>
                  <a:pt x="72216" y="1656525"/>
                </a:lnTo>
                <a:lnTo>
                  <a:pt x="88582" y="1699649"/>
                </a:lnTo>
                <a:lnTo>
                  <a:pt x="106490" y="1741988"/>
                </a:lnTo>
                <a:lnTo>
                  <a:pt x="125905" y="1783508"/>
                </a:lnTo>
                <a:lnTo>
                  <a:pt x="146794" y="1824173"/>
                </a:lnTo>
                <a:lnTo>
                  <a:pt x="169121" y="1863950"/>
                </a:lnTo>
                <a:lnTo>
                  <a:pt x="192853" y="1902805"/>
                </a:lnTo>
                <a:lnTo>
                  <a:pt x="217955" y="1940702"/>
                </a:lnTo>
                <a:lnTo>
                  <a:pt x="244392" y="1977608"/>
                </a:lnTo>
                <a:lnTo>
                  <a:pt x="272130" y="2013488"/>
                </a:lnTo>
                <a:lnTo>
                  <a:pt x="301135" y="2048308"/>
                </a:lnTo>
                <a:lnTo>
                  <a:pt x="331372" y="2082033"/>
                </a:lnTo>
                <a:lnTo>
                  <a:pt x="362807" y="2114629"/>
                </a:lnTo>
                <a:lnTo>
                  <a:pt x="395405" y="2146061"/>
                </a:lnTo>
                <a:lnTo>
                  <a:pt x="429132" y="2176296"/>
                </a:lnTo>
                <a:lnTo>
                  <a:pt x="463953" y="2205298"/>
                </a:lnTo>
                <a:lnTo>
                  <a:pt x="499834" y="2233033"/>
                </a:lnTo>
                <a:lnTo>
                  <a:pt x="536741" y="2259468"/>
                </a:lnTo>
                <a:lnTo>
                  <a:pt x="574639" y="2284566"/>
                </a:lnTo>
                <a:lnTo>
                  <a:pt x="613494" y="2308295"/>
                </a:lnTo>
                <a:lnTo>
                  <a:pt x="653271" y="2330620"/>
                </a:lnTo>
                <a:lnTo>
                  <a:pt x="693936" y="2351505"/>
                </a:lnTo>
                <a:lnTo>
                  <a:pt x="735454" y="2370918"/>
                </a:lnTo>
                <a:lnTo>
                  <a:pt x="777791" y="2388823"/>
                </a:lnTo>
                <a:lnTo>
                  <a:pt x="820913" y="2405186"/>
                </a:lnTo>
                <a:lnTo>
                  <a:pt x="864785" y="2419972"/>
                </a:lnTo>
                <a:lnTo>
                  <a:pt x="909372" y="2433148"/>
                </a:lnTo>
                <a:lnTo>
                  <a:pt x="954641" y="2444679"/>
                </a:lnTo>
                <a:lnTo>
                  <a:pt x="1000557" y="2454530"/>
                </a:lnTo>
                <a:lnTo>
                  <a:pt x="1047084" y="2462668"/>
                </a:lnTo>
                <a:lnTo>
                  <a:pt x="1094190" y="2469056"/>
                </a:lnTo>
                <a:lnTo>
                  <a:pt x="1141839" y="2473662"/>
                </a:lnTo>
                <a:lnTo>
                  <a:pt x="1189998" y="2476451"/>
                </a:lnTo>
                <a:lnTo>
                  <a:pt x="1238630" y="2477389"/>
                </a:lnTo>
                <a:lnTo>
                  <a:pt x="1287272" y="2476451"/>
                </a:lnTo>
                <a:lnTo>
                  <a:pt x="1335439" y="2473662"/>
                </a:lnTo>
                <a:lnTo>
                  <a:pt x="1383096" y="2469056"/>
                </a:lnTo>
                <a:lnTo>
                  <a:pt x="1430210" y="2462668"/>
                </a:lnTo>
                <a:lnTo>
                  <a:pt x="1476745" y="2454530"/>
                </a:lnTo>
                <a:lnTo>
                  <a:pt x="1522667" y="2444679"/>
                </a:lnTo>
                <a:lnTo>
                  <a:pt x="1567942" y="2433148"/>
                </a:lnTo>
                <a:lnTo>
                  <a:pt x="1612536" y="2419972"/>
                </a:lnTo>
                <a:lnTo>
                  <a:pt x="1656413" y="2405186"/>
                </a:lnTo>
                <a:lnTo>
                  <a:pt x="1699540" y="2388823"/>
                </a:lnTo>
                <a:lnTo>
                  <a:pt x="1741883" y="2370918"/>
                </a:lnTo>
                <a:lnTo>
                  <a:pt x="1783406" y="2351505"/>
                </a:lnTo>
                <a:lnTo>
                  <a:pt x="1824075" y="2330620"/>
                </a:lnTo>
                <a:lnTo>
                  <a:pt x="1863856" y="2308295"/>
                </a:lnTo>
                <a:lnTo>
                  <a:pt x="1902715" y="2284566"/>
                </a:lnTo>
                <a:lnTo>
                  <a:pt x="1940617" y="2259468"/>
                </a:lnTo>
                <a:lnTo>
                  <a:pt x="1977527" y="2233033"/>
                </a:lnTo>
                <a:lnTo>
                  <a:pt x="2013411" y="2205298"/>
                </a:lnTo>
                <a:lnTo>
                  <a:pt x="2048235" y="2176296"/>
                </a:lnTo>
                <a:lnTo>
                  <a:pt x="2081965" y="2146061"/>
                </a:lnTo>
                <a:lnTo>
                  <a:pt x="2114565" y="2114629"/>
                </a:lnTo>
                <a:lnTo>
                  <a:pt x="2146002" y="2082033"/>
                </a:lnTo>
                <a:lnTo>
                  <a:pt x="2176241" y="2048308"/>
                </a:lnTo>
                <a:lnTo>
                  <a:pt x="2205248" y="2013488"/>
                </a:lnTo>
                <a:lnTo>
                  <a:pt x="2232988" y="1977608"/>
                </a:lnTo>
                <a:lnTo>
                  <a:pt x="2259426" y="1940702"/>
                </a:lnTo>
                <a:lnTo>
                  <a:pt x="2284529" y="1902805"/>
                </a:lnTo>
                <a:lnTo>
                  <a:pt x="2308262" y="1863950"/>
                </a:lnTo>
                <a:lnTo>
                  <a:pt x="2330591" y="1824173"/>
                </a:lnTo>
                <a:lnTo>
                  <a:pt x="2351480" y="1783508"/>
                </a:lnTo>
                <a:lnTo>
                  <a:pt x="2370896" y="1741988"/>
                </a:lnTo>
                <a:lnTo>
                  <a:pt x="2388805" y="1699649"/>
                </a:lnTo>
                <a:lnTo>
                  <a:pt x="2405171" y="1656525"/>
                </a:lnTo>
                <a:lnTo>
                  <a:pt x="2419960" y="1612651"/>
                </a:lnTo>
                <a:lnTo>
                  <a:pt x="2433139" y="1568060"/>
                </a:lnTo>
                <a:lnTo>
                  <a:pt x="2444672" y="1522787"/>
                </a:lnTo>
                <a:lnTo>
                  <a:pt x="2454525" y="1476867"/>
                </a:lnTo>
                <a:lnTo>
                  <a:pt x="2462664" y="1430333"/>
                </a:lnTo>
                <a:lnTo>
                  <a:pt x="2469054" y="1383221"/>
                </a:lnTo>
                <a:lnTo>
                  <a:pt x="2473662" y="1335565"/>
                </a:lnTo>
                <a:lnTo>
                  <a:pt x="2476451" y="1287399"/>
                </a:lnTo>
                <a:lnTo>
                  <a:pt x="2477388" y="1238758"/>
                </a:lnTo>
                <a:lnTo>
                  <a:pt x="2476451" y="1190116"/>
                </a:lnTo>
                <a:lnTo>
                  <a:pt x="2473662" y="1141949"/>
                </a:lnTo>
                <a:lnTo>
                  <a:pt x="2469054" y="1094292"/>
                </a:lnTo>
                <a:lnTo>
                  <a:pt x="2462664" y="1047178"/>
                </a:lnTo>
                <a:lnTo>
                  <a:pt x="2454525" y="1000643"/>
                </a:lnTo>
                <a:lnTo>
                  <a:pt x="2444672" y="954721"/>
                </a:lnTo>
                <a:lnTo>
                  <a:pt x="2433139" y="909446"/>
                </a:lnTo>
                <a:lnTo>
                  <a:pt x="2419960" y="864852"/>
                </a:lnTo>
                <a:lnTo>
                  <a:pt x="2405171" y="820975"/>
                </a:lnTo>
                <a:lnTo>
                  <a:pt x="2388805" y="777848"/>
                </a:lnTo>
                <a:lnTo>
                  <a:pt x="2370896" y="735505"/>
                </a:lnTo>
                <a:lnTo>
                  <a:pt x="2351480" y="693982"/>
                </a:lnTo>
                <a:lnTo>
                  <a:pt x="2330591" y="653313"/>
                </a:lnTo>
                <a:lnTo>
                  <a:pt x="2308262" y="613532"/>
                </a:lnTo>
                <a:lnTo>
                  <a:pt x="2284529" y="574673"/>
                </a:lnTo>
                <a:lnTo>
                  <a:pt x="2259426" y="536771"/>
                </a:lnTo>
                <a:lnTo>
                  <a:pt x="2232988" y="499861"/>
                </a:lnTo>
                <a:lnTo>
                  <a:pt x="2205248" y="463977"/>
                </a:lnTo>
                <a:lnTo>
                  <a:pt x="2176241" y="429153"/>
                </a:lnTo>
                <a:lnTo>
                  <a:pt x="2146002" y="395423"/>
                </a:lnTo>
                <a:lnTo>
                  <a:pt x="2114565" y="362823"/>
                </a:lnTo>
                <a:lnTo>
                  <a:pt x="2081965" y="331386"/>
                </a:lnTo>
                <a:lnTo>
                  <a:pt x="2048235" y="301147"/>
                </a:lnTo>
                <a:lnTo>
                  <a:pt x="2013411" y="272140"/>
                </a:lnTo>
                <a:lnTo>
                  <a:pt x="1977527" y="244400"/>
                </a:lnTo>
                <a:lnTo>
                  <a:pt x="1940617" y="217962"/>
                </a:lnTo>
                <a:lnTo>
                  <a:pt x="1902715" y="192859"/>
                </a:lnTo>
                <a:lnTo>
                  <a:pt x="1863856" y="169126"/>
                </a:lnTo>
                <a:lnTo>
                  <a:pt x="1824075" y="146797"/>
                </a:lnTo>
                <a:lnTo>
                  <a:pt x="1783406" y="125908"/>
                </a:lnTo>
                <a:lnTo>
                  <a:pt x="1741883" y="106492"/>
                </a:lnTo>
                <a:lnTo>
                  <a:pt x="1699540" y="88583"/>
                </a:lnTo>
                <a:lnTo>
                  <a:pt x="1656413" y="72217"/>
                </a:lnTo>
                <a:lnTo>
                  <a:pt x="1612536" y="57428"/>
                </a:lnTo>
                <a:lnTo>
                  <a:pt x="1567942" y="44249"/>
                </a:lnTo>
                <a:lnTo>
                  <a:pt x="1522667" y="32716"/>
                </a:lnTo>
                <a:lnTo>
                  <a:pt x="1476745" y="22863"/>
                </a:lnTo>
                <a:lnTo>
                  <a:pt x="1430210" y="14724"/>
                </a:lnTo>
                <a:lnTo>
                  <a:pt x="1383096" y="8334"/>
                </a:lnTo>
                <a:lnTo>
                  <a:pt x="1335439" y="3726"/>
                </a:lnTo>
                <a:lnTo>
                  <a:pt x="1287272" y="937"/>
                </a:lnTo>
                <a:lnTo>
                  <a:pt x="1238630" y="0"/>
                </a:lnTo>
                <a:close/>
              </a:path>
            </a:pathLst>
          </a:custGeom>
          <a:solidFill>
            <a:srgbClr val="0000FF">
              <a:alpha val="50195"/>
            </a:srgbClr>
          </a:solidFill>
        </p:spPr>
        <p:txBody>
          <a:bodyPr wrap="square" lIns="0" tIns="0" rIns="0" bIns="0" rtlCol="0"/>
          <a:lstStyle/>
          <a:p>
            <a:endParaRPr/>
          </a:p>
        </p:txBody>
      </p:sp>
      <p:sp>
        <p:nvSpPr>
          <p:cNvPr id="11" name="object 11"/>
          <p:cNvSpPr txBox="1"/>
          <p:nvPr/>
        </p:nvSpPr>
        <p:spPr>
          <a:xfrm>
            <a:off x="6351271" y="1857247"/>
            <a:ext cx="1208405" cy="878840"/>
          </a:xfrm>
          <a:prstGeom prst="rect">
            <a:avLst/>
          </a:prstGeom>
        </p:spPr>
        <p:txBody>
          <a:bodyPr vert="horz" wrap="square" lIns="0" tIns="12065" rIns="0" bIns="0" rtlCol="0">
            <a:spAutoFit/>
          </a:bodyPr>
          <a:lstStyle/>
          <a:p>
            <a:pPr marL="257810" marR="5080" indent="-245745">
              <a:spcBef>
                <a:spcPts val="95"/>
              </a:spcBef>
            </a:pPr>
            <a:r>
              <a:rPr sz="2800" b="1" spc="-10" dirty="0">
                <a:solidFill>
                  <a:srgbClr val="FFFFFF"/>
                </a:solidFill>
                <a:latin typeface="Arial"/>
                <a:cs typeface="Arial"/>
              </a:rPr>
              <a:t>SPECT </a:t>
            </a:r>
            <a:r>
              <a:rPr sz="2800" b="1" spc="-25" dirty="0">
                <a:solidFill>
                  <a:srgbClr val="FFFFFF"/>
                </a:solidFill>
                <a:latin typeface="Arial"/>
                <a:cs typeface="Arial"/>
              </a:rPr>
              <a:t>PET</a:t>
            </a:r>
            <a:endParaRPr sz="2800">
              <a:latin typeface="Arial"/>
              <a:cs typeface="Arial"/>
            </a:endParaRPr>
          </a:p>
        </p:txBody>
      </p:sp>
      <p:sp>
        <p:nvSpPr>
          <p:cNvPr id="12" name="object 12"/>
          <p:cNvSpPr/>
          <p:nvPr/>
        </p:nvSpPr>
        <p:spPr>
          <a:xfrm>
            <a:off x="4678298" y="2523997"/>
            <a:ext cx="2477770" cy="2477770"/>
          </a:xfrm>
          <a:custGeom>
            <a:avLst/>
            <a:gdLst/>
            <a:ahLst/>
            <a:cxnLst/>
            <a:rect l="l" t="t" r="r" b="b"/>
            <a:pathLst>
              <a:path w="2477770" h="2477770">
                <a:moveTo>
                  <a:pt x="1238758" y="0"/>
                </a:moveTo>
                <a:lnTo>
                  <a:pt x="1190116" y="937"/>
                </a:lnTo>
                <a:lnTo>
                  <a:pt x="1141949" y="3726"/>
                </a:lnTo>
                <a:lnTo>
                  <a:pt x="1094292" y="8334"/>
                </a:lnTo>
                <a:lnTo>
                  <a:pt x="1047178" y="14724"/>
                </a:lnTo>
                <a:lnTo>
                  <a:pt x="1000643" y="22863"/>
                </a:lnTo>
                <a:lnTo>
                  <a:pt x="954721" y="32716"/>
                </a:lnTo>
                <a:lnTo>
                  <a:pt x="909446" y="44249"/>
                </a:lnTo>
                <a:lnTo>
                  <a:pt x="864852" y="57428"/>
                </a:lnTo>
                <a:lnTo>
                  <a:pt x="820975" y="72217"/>
                </a:lnTo>
                <a:lnTo>
                  <a:pt x="777848" y="88583"/>
                </a:lnTo>
                <a:lnTo>
                  <a:pt x="735505" y="106492"/>
                </a:lnTo>
                <a:lnTo>
                  <a:pt x="693982" y="125908"/>
                </a:lnTo>
                <a:lnTo>
                  <a:pt x="653313" y="146797"/>
                </a:lnTo>
                <a:lnTo>
                  <a:pt x="613532" y="169126"/>
                </a:lnTo>
                <a:lnTo>
                  <a:pt x="574673" y="192859"/>
                </a:lnTo>
                <a:lnTo>
                  <a:pt x="536771" y="217962"/>
                </a:lnTo>
                <a:lnTo>
                  <a:pt x="499861" y="244400"/>
                </a:lnTo>
                <a:lnTo>
                  <a:pt x="463977" y="272140"/>
                </a:lnTo>
                <a:lnTo>
                  <a:pt x="429153" y="301147"/>
                </a:lnTo>
                <a:lnTo>
                  <a:pt x="395423" y="331386"/>
                </a:lnTo>
                <a:lnTo>
                  <a:pt x="362823" y="362823"/>
                </a:lnTo>
                <a:lnTo>
                  <a:pt x="331386" y="395423"/>
                </a:lnTo>
                <a:lnTo>
                  <a:pt x="301147" y="429153"/>
                </a:lnTo>
                <a:lnTo>
                  <a:pt x="272140" y="463977"/>
                </a:lnTo>
                <a:lnTo>
                  <a:pt x="244400" y="499861"/>
                </a:lnTo>
                <a:lnTo>
                  <a:pt x="217962" y="536771"/>
                </a:lnTo>
                <a:lnTo>
                  <a:pt x="192859" y="574673"/>
                </a:lnTo>
                <a:lnTo>
                  <a:pt x="169126" y="613532"/>
                </a:lnTo>
                <a:lnTo>
                  <a:pt x="146797" y="653313"/>
                </a:lnTo>
                <a:lnTo>
                  <a:pt x="125908" y="693982"/>
                </a:lnTo>
                <a:lnTo>
                  <a:pt x="106492" y="735505"/>
                </a:lnTo>
                <a:lnTo>
                  <a:pt x="88583" y="777848"/>
                </a:lnTo>
                <a:lnTo>
                  <a:pt x="72217" y="820975"/>
                </a:lnTo>
                <a:lnTo>
                  <a:pt x="57428" y="864852"/>
                </a:lnTo>
                <a:lnTo>
                  <a:pt x="44249" y="909446"/>
                </a:lnTo>
                <a:lnTo>
                  <a:pt x="32716" y="954721"/>
                </a:lnTo>
                <a:lnTo>
                  <a:pt x="22863" y="1000643"/>
                </a:lnTo>
                <a:lnTo>
                  <a:pt x="14724" y="1047178"/>
                </a:lnTo>
                <a:lnTo>
                  <a:pt x="8334" y="1094292"/>
                </a:lnTo>
                <a:lnTo>
                  <a:pt x="3726" y="1141949"/>
                </a:lnTo>
                <a:lnTo>
                  <a:pt x="937" y="1190116"/>
                </a:lnTo>
                <a:lnTo>
                  <a:pt x="0" y="1238758"/>
                </a:lnTo>
                <a:lnTo>
                  <a:pt x="937" y="1287399"/>
                </a:lnTo>
                <a:lnTo>
                  <a:pt x="3726" y="1335566"/>
                </a:lnTo>
                <a:lnTo>
                  <a:pt x="8334" y="1383223"/>
                </a:lnTo>
                <a:lnTo>
                  <a:pt x="14724" y="1430337"/>
                </a:lnTo>
                <a:lnTo>
                  <a:pt x="22863" y="1476872"/>
                </a:lnTo>
                <a:lnTo>
                  <a:pt x="32716" y="1522794"/>
                </a:lnTo>
                <a:lnTo>
                  <a:pt x="44249" y="1568069"/>
                </a:lnTo>
                <a:lnTo>
                  <a:pt x="57428" y="1612663"/>
                </a:lnTo>
                <a:lnTo>
                  <a:pt x="72217" y="1656540"/>
                </a:lnTo>
                <a:lnTo>
                  <a:pt x="88583" y="1699667"/>
                </a:lnTo>
                <a:lnTo>
                  <a:pt x="106492" y="1742010"/>
                </a:lnTo>
                <a:lnTo>
                  <a:pt x="125908" y="1783533"/>
                </a:lnTo>
                <a:lnTo>
                  <a:pt x="146797" y="1824202"/>
                </a:lnTo>
                <a:lnTo>
                  <a:pt x="169126" y="1863983"/>
                </a:lnTo>
                <a:lnTo>
                  <a:pt x="192859" y="1902842"/>
                </a:lnTo>
                <a:lnTo>
                  <a:pt x="217962" y="1940744"/>
                </a:lnTo>
                <a:lnTo>
                  <a:pt x="244400" y="1977654"/>
                </a:lnTo>
                <a:lnTo>
                  <a:pt x="272140" y="2013538"/>
                </a:lnTo>
                <a:lnTo>
                  <a:pt x="301147" y="2048362"/>
                </a:lnTo>
                <a:lnTo>
                  <a:pt x="331386" y="2082092"/>
                </a:lnTo>
                <a:lnTo>
                  <a:pt x="362823" y="2114692"/>
                </a:lnTo>
                <a:lnTo>
                  <a:pt x="395423" y="2146129"/>
                </a:lnTo>
                <a:lnTo>
                  <a:pt x="429153" y="2176368"/>
                </a:lnTo>
                <a:lnTo>
                  <a:pt x="463977" y="2205375"/>
                </a:lnTo>
                <a:lnTo>
                  <a:pt x="499861" y="2233115"/>
                </a:lnTo>
                <a:lnTo>
                  <a:pt x="536771" y="2259553"/>
                </a:lnTo>
                <a:lnTo>
                  <a:pt x="574673" y="2284656"/>
                </a:lnTo>
                <a:lnTo>
                  <a:pt x="613532" y="2308389"/>
                </a:lnTo>
                <a:lnTo>
                  <a:pt x="653313" y="2330718"/>
                </a:lnTo>
                <a:lnTo>
                  <a:pt x="693982" y="2351607"/>
                </a:lnTo>
                <a:lnTo>
                  <a:pt x="735505" y="2371023"/>
                </a:lnTo>
                <a:lnTo>
                  <a:pt x="777848" y="2388932"/>
                </a:lnTo>
                <a:lnTo>
                  <a:pt x="820975" y="2405298"/>
                </a:lnTo>
                <a:lnTo>
                  <a:pt x="864852" y="2420087"/>
                </a:lnTo>
                <a:lnTo>
                  <a:pt x="909446" y="2433266"/>
                </a:lnTo>
                <a:lnTo>
                  <a:pt x="954721" y="2444799"/>
                </a:lnTo>
                <a:lnTo>
                  <a:pt x="1000643" y="2454652"/>
                </a:lnTo>
                <a:lnTo>
                  <a:pt x="1047178" y="2462791"/>
                </a:lnTo>
                <a:lnTo>
                  <a:pt x="1094292" y="2469181"/>
                </a:lnTo>
                <a:lnTo>
                  <a:pt x="1141949" y="2473789"/>
                </a:lnTo>
                <a:lnTo>
                  <a:pt x="1190116" y="2476578"/>
                </a:lnTo>
                <a:lnTo>
                  <a:pt x="1238758" y="2477516"/>
                </a:lnTo>
                <a:lnTo>
                  <a:pt x="1287390" y="2476578"/>
                </a:lnTo>
                <a:lnTo>
                  <a:pt x="1335549" y="2473789"/>
                </a:lnTo>
                <a:lnTo>
                  <a:pt x="1383198" y="2469181"/>
                </a:lnTo>
                <a:lnTo>
                  <a:pt x="1430304" y="2462791"/>
                </a:lnTo>
                <a:lnTo>
                  <a:pt x="1476831" y="2454652"/>
                </a:lnTo>
                <a:lnTo>
                  <a:pt x="1522747" y="2444799"/>
                </a:lnTo>
                <a:lnTo>
                  <a:pt x="1568016" y="2433266"/>
                </a:lnTo>
                <a:lnTo>
                  <a:pt x="1612603" y="2420087"/>
                </a:lnTo>
                <a:lnTo>
                  <a:pt x="1656475" y="2405298"/>
                </a:lnTo>
                <a:lnTo>
                  <a:pt x="1699597" y="2388932"/>
                </a:lnTo>
                <a:lnTo>
                  <a:pt x="1741934" y="2371023"/>
                </a:lnTo>
                <a:lnTo>
                  <a:pt x="1783452" y="2351607"/>
                </a:lnTo>
                <a:lnTo>
                  <a:pt x="1824117" y="2330718"/>
                </a:lnTo>
                <a:lnTo>
                  <a:pt x="1863894" y="2308389"/>
                </a:lnTo>
                <a:lnTo>
                  <a:pt x="1902749" y="2284656"/>
                </a:lnTo>
                <a:lnTo>
                  <a:pt x="1940647" y="2259553"/>
                </a:lnTo>
                <a:lnTo>
                  <a:pt x="1977554" y="2233115"/>
                </a:lnTo>
                <a:lnTo>
                  <a:pt x="2013435" y="2205375"/>
                </a:lnTo>
                <a:lnTo>
                  <a:pt x="2048256" y="2176368"/>
                </a:lnTo>
                <a:lnTo>
                  <a:pt x="2081983" y="2146129"/>
                </a:lnTo>
                <a:lnTo>
                  <a:pt x="2114581" y="2114692"/>
                </a:lnTo>
                <a:lnTo>
                  <a:pt x="2146016" y="2082092"/>
                </a:lnTo>
                <a:lnTo>
                  <a:pt x="2176253" y="2048362"/>
                </a:lnTo>
                <a:lnTo>
                  <a:pt x="2205258" y="2013538"/>
                </a:lnTo>
                <a:lnTo>
                  <a:pt x="2232996" y="1977654"/>
                </a:lnTo>
                <a:lnTo>
                  <a:pt x="2259433" y="1940744"/>
                </a:lnTo>
                <a:lnTo>
                  <a:pt x="2284535" y="1902842"/>
                </a:lnTo>
                <a:lnTo>
                  <a:pt x="2308267" y="1863983"/>
                </a:lnTo>
                <a:lnTo>
                  <a:pt x="2330594" y="1824202"/>
                </a:lnTo>
                <a:lnTo>
                  <a:pt x="2351483" y="1783533"/>
                </a:lnTo>
                <a:lnTo>
                  <a:pt x="2370898" y="1742010"/>
                </a:lnTo>
                <a:lnTo>
                  <a:pt x="2388806" y="1699667"/>
                </a:lnTo>
                <a:lnTo>
                  <a:pt x="2405172" y="1656540"/>
                </a:lnTo>
                <a:lnTo>
                  <a:pt x="2419961" y="1612663"/>
                </a:lnTo>
                <a:lnTo>
                  <a:pt x="2433140" y="1568069"/>
                </a:lnTo>
                <a:lnTo>
                  <a:pt x="2444672" y="1522794"/>
                </a:lnTo>
                <a:lnTo>
                  <a:pt x="2454526" y="1476872"/>
                </a:lnTo>
                <a:lnTo>
                  <a:pt x="2462664" y="1430337"/>
                </a:lnTo>
                <a:lnTo>
                  <a:pt x="2469055" y="1383223"/>
                </a:lnTo>
                <a:lnTo>
                  <a:pt x="2473662" y="1335566"/>
                </a:lnTo>
                <a:lnTo>
                  <a:pt x="2476451" y="1287399"/>
                </a:lnTo>
                <a:lnTo>
                  <a:pt x="2477389" y="1238758"/>
                </a:lnTo>
                <a:lnTo>
                  <a:pt x="2476451" y="1190116"/>
                </a:lnTo>
                <a:lnTo>
                  <a:pt x="2473662" y="1141949"/>
                </a:lnTo>
                <a:lnTo>
                  <a:pt x="2469055" y="1094292"/>
                </a:lnTo>
                <a:lnTo>
                  <a:pt x="2462664" y="1047178"/>
                </a:lnTo>
                <a:lnTo>
                  <a:pt x="2454526" y="1000643"/>
                </a:lnTo>
                <a:lnTo>
                  <a:pt x="2444672" y="954721"/>
                </a:lnTo>
                <a:lnTo>
                  <a:pt x="2433140" y="909446"/>
                </a:lnTo>
                <a:lnTo>
                  <a:pt x="2419961" y="864852"/>
                </a:lnTo>
                <a:lnTo>
                  <a:pt x="2405172" y="820975"/>
                </a:lnTo>
                <a:lnTo>
                  <a:pt x="2388806" y="777848"/>
                </a:lnTo>
                <a:lnTo>
                  <a:pt x="2370898" y="735505"/>
                </a:lnTo>
                <a:lnTo>
                  <a:pt x="2351483" y="693982"/>
                </a:lnTo>
                <a:lnTo>
                  <a:pt x="2330594" y="653313"/>
                </a:lnTo>
                <a:lnTo>
                  <a:pt x="2308267" y="613532"/>
                </a:lnTo>
                <a:lnTo>
                  <a:pt x="2284535" y="574673"/>
                </a:lnTo>
                <a:lnTo>
                  <a:pt x="2259433" y="536771"/>
                </a:lnTo>
                <a:lnTo>
                  <a:pt x="2232996" y="499861"/>
                </a:lnTo>
                <a:lnTo>
                  <a:pt x="2205258" y="463977"/>
                </a:lnTo>
                <a:lnTo>
                  <a:pt x="2176253" y="429153"/>
                </a:lnTo>
                <a:lnTo>
                  <a:pt x="2146016" y="395423"/>
                </a:lnTo>
                <a:lnTo>
                  <a:pt x="2114581" y="362823"/>
                </a:lnTo>
                <a:lnTo>
                  <a:pt x="2081983" y="331386"/>
                </a:lnTo>
                <a:lnTo>
                  <a:pt x="2048256" y="301147"/>
                </a:lnTo>
                <a:lnTo>
                  <a:pt x="2013435" y="272140"/>
                </a:lnTo>
                <a:lnTo>
                  <a:pt x="1977554" y="244400"/>
                </a:lnTo>
                <a:lnTo>
                  <a:pt x="1940647" y="217962"/>
                </a:lnTo>
                <a:lnTo>
                  <a:pt x="1902749" y="192859"/>
                </a:lnTo>
                <a:lnTo>
                  <a:pt x="1863894" y="169126"/>
                </a:lnTo>
                <a:lnTo>
                  <a:pt x="1824117" y="146797"/>
                </a:lnTo>
                <a:lnTo>
                  <a:pt x="1783452" y="125908"/>
                </a:lnTo>
                <a:lnTo>
                  <a:pt x="1741934" y="106492"/>
                </a:lnTo>
                <a:lnTo>
                  <a:pt x="1699597" y="88583"/>
                </a:lnTo>
                <a:lnTo>
                  <a:pt x="1656475" y="72217"/>
                </a:lnTo>
                <a:lnTo>
                  <a:pt x="1612603" y="57428"/>
                </a:lnTo>
                <a:lnTo>
                  <a:pt x="1568016" y="44249"/>
                </a:lnTo>
                <a:lnTo>
                  <a:pt x="1522747" y="32716"/>
                </a:lnTo>
                <a:lnTo>
                  <a:pt x="1476831" y="22863"/>
                </a:lnTo>
                <a:lnTo>
                  <a:pt x="1430304" y="14724"/>
                </a:lnTo>
                <a:lnTo>
                  <a:pt x="1383198" y="8334"/>
                </a:lnTo>
                <a:lnTo>
                  <a:pt x="1335549" y="3726"/>
                </a:lnTo>
                <a:lnTo>
                  <a:pt x="1287390" y="937"/>
                </a:lnTo>
                <a:lnTo>
                  <a:pt x="1238758" y="0"/>
                </a:lnTo>
                <a:close/>
              </a:path>
            </a:pathLst>
          </a:custGeom>
          <a:solidFill>
            <a:srgbClr val="FF0000">
              <a:alpha val="50195"/>
            </a:srgbClr>
          </a:solidFill>
        </p:spPr>
        <p:txBody>
          <a:bodyPr wrap="square" lIns="0" tIns="0" rIns="0" bIns="0" rtlCol="0"/>
          <a:lstStyle/>
          <a:p>
            <a:endParaRPr/>
          </a:p>
        </p:txBody>
      </p:sp>
      <p:sp>
        <p:nvSpPr>
          <p:cNvPr id="13" name="object 13"/>
          <p:cNvSpPr txBox="1"/>
          <p:nvPr/>
        </p:nvSpPr>
        <p:spPr>
          <a:xfrm>
            <a:off x="5668265" y="3528136"/>
            <a:ext cx="499109" cy="452120"/>
          </a:xfrm>
          <a:prstGeom prst="rect">
            <a:avLst/>
          </a:prstGeom>
        </p:spPr>
        <p:txBody>
          <a:bodyPr vert="horz" wrap="square" lIns="0" tIns="12065" rIns="0" bIns="0" rtlCol="0">
            <a:spAutoFit/>
          </a:bodyPr>
          <a:lstStyle/>
          <a:p>
            <a:pPr marL="12700">
              <a:spcBef>
                <a:spcPts val="95"/>
              </a:spcBef>
            </a:pPr>
            <a:r>
              <a:rPr sz="2800" b="1" spc="-25" dirty="0">
                <a:solidFill>
                  <a:srgbClr val="FFFFFF"/>
                </a:solidFill>
                <a:latin typeface="Arial"/>
                <a:cs typeface="Arial"/>
              </a:rPr>
              <a:t>CT</a:t>
            </a:r>
            <a:endParaRPr sz="2800">
              <a:latin typeface="Arial"/>
              <a:cs typeface="Arial"/>
            </a:endParaRPr>
          </a:p>
        </p:txBody>
      </p:sp>
      <p:sp>
        <p:nvSpPr>
          <p:cNvPr id="14" name="object 14"/>
          <p:cNvSpPr/>
          <p:nvPr/>
        </p:nvSpPr>
        <p:spPr>
          <a:xfrm>
            <a:off x="6777482" y="2523997"/>
            <a:ext cx="2477770" cy="2477770"/>
          </a:xfrm>
          <a:custGeom>
            <a:avLst/>
            <a:gdLst/>
            <a:ahLst/>
            <a:cxnLst/>
            <a:rect l="l" t="t" r="r" b="b"/>
            <a:pathLst>
              <a:path w="2477770" h="2477770">
                <a:moveTo>
                  <a:pt x="1238757" y="0"/>
                </a:moveTo>
                <a:lnTo>
                  <a:pt x="1190116" y="937"/>
                </a:lnTo>
                <a:lnTo>
                  <a:pt x="1141949" y="3726"/>
                </a:lnTo>
                <a:lnTo>
                  <a:pt x="1094292" y="8334"/>
                </a:lnTo>
                <a:lnTo>
                  <a:pt x="1047178" y="14724"/>
                </a:lnTo>
                <a:lnTo>
                  <a:pt x="1000643" y="22863"/>
                </a:lnTo>
                <a:lnTo>
                  <a:pt x="954721" y="32716"/>
                </a:lnTo>
                <a:lnTo>
                  <a:pt x="909446" y="44249"/>
                </a:lnTo>
                <a:lnTo>
                  <a:pt x="864852" y="57428"/>
                </a:lnTo>
                <a:lnTo>
                  <a:pt x="820975" y="72217"/>
                </a:lnTo>
                <a:lnTo>
                  <a:pt x="777848" y="88583"/>
                </a:lnTo>
                <a:lnTo>
                  <a:pt x="735505" y="106492"/>
                </a:lnTo>
                <a:lnTo>
                  <a:pt x="693982" y="125908"/>
                </a:lnTo>
                <a:lnTo>
                  <a:pt x="653313" y="146797"/>
                </a:lnTo>
                <a:lnTo>
                  <a:pt x="613532" y="169126"/>
                </a:lnTo>
                <a:lnTo>
                  <a:pt x="574673" y="192859"/>
                </a:lnTo>
                <a:lnTo>
                  <a:pt x="536771" y="217962"/>
                </a:lnTo>
                <a:lnTo>
                  <a:pt x="499861" y="244400"/>
                </a:lnTo>
                <a:lnTo>
                  <a:pt x="463977" y="272140"/>
                </a:lnTo>
                <a:lnTo>
                  <a:pt x="429153" y="301147"/>
                </a:lnTo>
                <a:lnTo>
                  <a:pt x="395423" y="331386"/>
                </a:lnTo>
                <a:lnTo>
                  <a:pt x="362823" y="362823"/>
                </a:lnTo>
                <a:lnTo>
                  <a:pt x="331386" y="395423"/>
                </a:lnTo>
                <a:lnTo>
                  <a:pt x="301147" y="429153"/>
                </a:lnTo>
                <a:lnTo>
                  <a:pt x="272140" y="463977"/>
                </a:lnTo>
                <a:lnTo>
                  <a:pt x="244400" y="499861"/>
                </a:lnTo>
                <a:lnTo>
                  <a:pt x="217962" y="536771"/>
                </a:lnTo>
                <a:lnTo>
                  <a:pt x="192859" y="574673"/>
                </a:lnTo>
                <a:lnTo>
                  <a:pt x="169126" y="613532"/>
                </a:lnTo>
                <a:lnTo>
                  <a:pt x="146797" y="653313"/>
                </a:lnTo>
                <a:lnTo>
                  <a:pt x="125908" y="693982"/>
                </a:lnTo>
                <a:lnTo>
                  <a:pt x="106492" y="735505"/>
                </a:lnTo>
                <a:lnTo>
                  <a:pt x="88583" y="777848"/>
                </a:lnTo>
                <a:lnTo>
                  <a:pt x="72217" y="820975"/>
                </a:lnTo>
                <a:lnTo>
                  <a:pt x="57428" y="864852"/>
                </a:lnTo>
                <a:lnTo>
                  <a:pt x="44249" y="909446"/>
                </a:lnTo>
                <a:lnTo>
                  <a:pt x="32716" y="954721"/>
                </a:lnTo>
                <a:lnTo>
                  <a:pt x="22863" y="1000643"/>
                </a:lnTo>
                <a:lnTo>
                  <a:pt x="14724" y="1047178"/>
                </a:lnTo>
                <a:lnTo>
                  <a:pt x="8334" y="1094292"/>
                </a:lnTo>
                <a:lnTo>
                  <a:pt x="3726" y="1141949"/>
                </a:lnTo>
                <a:lnTo>
                  <a:pt x="937" y="1190116"/>
                </a:lnTo>
                <a:lnTo>
                  <a:pt x="0" y="1238758"/>
                </a:lnTo>
                <a:lnTo>
                  <a:pt x="937" y="1287399"/>
                </a:lnTo>
                <a:lnTo>
                  <a:pt x="3726" y="1335566"/>
                </a:lnTo>
                <a:lnTo>
                  <a:pt x="8334" y="1383223"/>
                </a:lnTo>
                <a:lnTo>
                  <a:pt x="14724" y="1430337"/>
                </a:lnTo>
                <a:lnTo>
                  <a:pt x="22863" y="1476872"/>
                </a:lnTo>
                <a:lnTo>
                  <a:pt x="32716" y="1522794"/>
                </a:lnTo>
                <a:lnTo>
                  <a:pt x="44249" y="1568069"/>
                </a:lnTo>
                <a:lnTo>
                  <a:pt x="57428" y="1612663"/>
                </a:lnTo>
                <a:lnTo>
                  <a:pt x="72217" y="1656540"/>
                </a:lnTo>
                <a:lnTo>
                  <a:pt x="88583" y="1699667"/>
                </a:lnTo>
                <a:lnTo>
                  <a:pt x="106492" y="1742010"/>
                </a:lnTo>
                <a:lnTo>
                  <a:pt x="125908" y="1783533"/>
                </a:lnTo>
                <a:lnTo>
                  <a:pt x="146797" y="1824202"/>
                </a:lnTo>
                <a:lnTo>
                  <a:pt x="169126" y="1863983"/>
                </a:lnTo>
                <a:lnTo>
                  <a:pt x="192859" y="1902842"/>
                </a:lnTo>
                <a:lnTo>
                  <a:pt x="217962" y="1940744"/>
                </a:lnTo>
                <a:lnTo>
                  <a:pt x="244400" y="1977654"/>
                </a:lnTo>
                <a:lnTo>
                  <a:pt x="272140" y="2013538"/>
                </a:lnTo>
                <a:lnTo>
                  <a:pt x="301147" y="2048362"/>
                </a:lnTo>
                <a:lnTo>
                  <a:pt x="331386" y="2082092"/>
                </a:lnTo>
                <a:lnTo>
                  <a:pt x="362823" y="2114692"/>
                </a:lnTo>
                <a:lnTo>
                  <a:pt x="395423" y="2146129"/>
                </a:lnTo>
                <a:lnTo>
                  <a:pt x="429153" y="2176368"/>
                </a:lnTo>
                <a:lnTo>
                  <a:pt x="463977" y="2205375"/>
                </a:lnTo>
                <a:lnTo>
                  <a:pt x="499861" y="2233115"/>
                </a:lnTo>
                <a:lnTo>
                  <a:pt x="536771" y="2259553"/>
                </a:lnTo>
                <a:lnTo>
                  <a:pt x="574673" y="2284656"/>
                </a:lnTo>
                <a:lnTo>
                  <a:pt x="613532" y="2308389"/>
                </a:lnTo>
                <a:lnTo>
                  <a:pt x="653313" y="2330718"/>
                </a:lnTo>
                <a:lnTo>
                  <a:pt x="693982" y="2351607"/>
                </a:lnTo>
                <a:lnTo>
                  <a:pt x="735505" y="2371023"/>
                </a:lnTo>
                <a:lnTo>
                  <a:pt x="777848" y="2388932"/>
                </a:lnTo>
                <a:lnTo>
                  <a:pt x="820975" y="2405298"/>
                </a:lnTo>
                <a:lnTo>
                  <a:pt x="864852" y="2420087"/>
                </a:lnTo>
                <a:lnTo>
                  <a:pt x="909446" y="2433266"/>
                </a:lnTo>
                <a:lnTo>
                  <a:pt x="954721" y="2444799"/>
                </a:lnTo>
                <a:lnTo>
                  <a:pt x="1000643" y="2454652"/>
                </a:lnTo>
                <a:lnTo>
                  <a:pt x="1047178" y="2462791"/>
                </a:lnTo>
                <a:lnTo>
                  <a:pt x="1094292" y="2469181"/>
                </a:lnTo>
                <a:lnTo>
                  <a:pt x="1141949" y="2473789"/>
                </a:lnTo>
                <a:lnTo>
                  <a:pt x="1190116" y="2476578"/>
                </a:lnTo>
                <a:lnTo>
                  <a:pt x="1238757" y="2477516"/>
                </a:lnTo>
                <a:lnTo>
                  <a:pt x="1287399" y="2476578"/>
                </a:lnTo>
                <a:lnTo>
                  <a:pt x="1335566" y="2473789"/>
                </a:lnTo>
                <a:lnTo>
                  <a:pt x="1383223" y="2469181"/>
                </a:lnTo>
                <a:lnTo>
                  <a:pt x="1430337" y="2462791"/>
                </a:lnTo>
                <a:lnTo>
                  <a:pt x="1476872" y="2454652"/>
                </a:lnTo>
                <a:lnTo>
                  <a:pt x="1522794" y="2444799"/>
                </a:lnTo>
                <a:lnTo>
                  <a:pt x="1568069" y="2433266"/>
                </a:lnTo>
                <a:lnTo>
                  <a:pt x="1612663" y="2420087"/>
                </a:lnTo>
                <a:lnTo>
                  <a:pt x="1656540" y="2405298"/>
                </a:lnTo>
                <a:lnTo>
                  <a:pt x="1699667" y="2388932"/>
                </a:lnTo>
                <a:lnTo>
                  <a:pt x="1742010" y="2371023"/>
                </a:lnTo>
                <a:lnTo>
                  <a:pt x="1783533" y="2351607"/>
                </a:lnTo>
                <a:lnTo>
                  <a:pt x="1824202" y="2330718"/>
                </a:lnTo>
                <a:lnTo>
                  <a:pt x="1863983" y="2308389"/>
                </a:lnTo>
                <a:lnTo>
                  <a:pt x="1902842" y="2284656"/>
                </a:lnTo>
                <a:lnTo>
                  <a:pt x="1940744" y="2259553"/>
                </a:lnTo>
                <a:lnTo>
                  <a:pt x="1977654" y="2233115"/>
                </a:lnTo>
                <a:lnTo>
                  <a:pt x="2013538" y="2205375"/>
                </a:lnTo>
                <a:lnTo>
                  <a:pt x="2048362" y="2176368"/>
                </a:lnTo>
                <a:lnTo>
                  <a:pt x="2082092" y="2146129"/>
                </a:lnTo>
                <a:lnTo>
                  <a:pt x="2114692" y="2114692"/>
                </a:lnTo>
                <a:lnTo>
                  <a:pt x="2146129" y="2082092"/>
                </a:lnTo>
                <a:lnTo>
                  <a:pt x="2176368" y="2048362"/>
                </a:lnTo>
                <a:lnTo>
                  <a:pt x="2205375" y="2013538"/>
                </a:lnTo>
                <a:lnTo>
                  <a:pt x="2233115" y="1977654"/>
                </a:lnTo>
                <a:lnTo>
                  <a:pt x="2259553" y="1940744"/>
                </a:lnTo>
                <a:lnTo>
                  <a:pt x="2284656" y="1902842"/>
                </a:lnTo>
                <a:lnTo>
                  <a:pt x="2308389" y="1863983"/>
                </a:lnTo>
                <a:lnTo>
                  <a:pt x="2330718" y="1824202"/>
                </a:lnTo>
                <a:lnTo>
                  <a:pt x="2351607" y="1783533"/>
                </a:lnTo>
                <a:lnTo>
                  <a:pt x="2371023" y="1742010"/>
                </a:lnTo>
                <a:lnTo>
                  <a:pt x="2388932" y="1699667"/>
                </a:lnTo>
                <a:lnTo>
                  <a:pt x="2405298" y="1656540"/>
                </a:lnTo>
                <a:lnTo>
                  <a:pt x="2420087" y="1612663"/>
                </a:lnTo>
                <a:lnTo>
                  <a:pt x="2433266" y="1568069"/>
                </a:lnTo>
                <a:lnTo>
                  <a:pt x="2444799" y="1522794"/>
                </a:lnTo>
                <a:lnTo>
                  <a:pt x="2454652" y="1476872"/>
                </a:lnTo>
                <a:lnTo>
                  <a:pt x="2462791" y="1430337"/>
                </a:lnTo>
                <a:lnTo>
                  <a:pt x="2469181" y="1383223"/>
                </a:lnTo>
                <a:lnTo>
                  <a:pt x="2473789" y="1335566"/>
                </a:lnTo>
                <a:lnTo>
                  <a:pt x="2476578" y="1287399"/>
                </a:lnTo>
                <a:lnTo>
                  <a:pt x="2477516" y="1238758"/>
                </a:lnTo>
                <a:lnTo>
                  <a:pt x="2476578" y="1190116"/>
                </a:lnTo>
                <a:lnTo>
                  <a:pt x="2473789" y="1141949"/>
                </a:lnTo>
                <a:lnTo>
                  <a:pt x="2469181" y="1094292"/>
                </a:lnTo>
                <a:lnTo>
                  <a:pt x="2462791" y="1047178"/>
                </a:lnTo>
                <a:lnTo>
                  <a:pt x="2454652" y="1000643"/>
                </a:lnTo>
                <a:lnTo>
                  <a:pt x="2444799" y="954721"/>
                </a:lnTo>
                <a:lnTo>
                  <a:pt x="2433266" y="909446"/>
                </a:lnTo>
                <a:lnTo>
                  <a:pt x="2420087" y="864852"/>
                </a:lnTo>
                <a:lnTo>
                  <a:pt x="2405298" y="820975"/>
                </a:lnTo>
                <a:lnTo>
                  <a:pt x="2388932" y="777848"/>
                </a:lnTo>
                <a:lnTo>
                  <a:pt x="2371023" y="735505"/>
                </a:lnTo>
                <a:lnTo>
                  <a:pt x="2351607" y="693982"/>
                </a:lnTo>
                <a:lnTo>
                  <a:pt x="2330718" y="653313"/>
                </a:lnTo>
                <a:lnTo>
                  <a:pt x="2308389" y="613532"/>
                </a:lnTo>
                <a:lnTo>
                  <a:pt x="2284656" y="574673"/>
                </a:lnTo>
                <a:lnTo>
                  <a:pt x="2259553" y="536771"/>
                </a:lnTo>
                <a:lnTo>
                  <a:pt x="2233115" y="499861"/>
                </a:lnTo>
                <a:lnTo>
                  <a:pt x="2205375" y="463977"/>
                </a:lnTo>
                <a:lnTo>
                  <a:pt x="2176368" y="429153"/>
                </a:lnTo>
                <a:lnTo>
                  <a:pt x="2146129" y="395423"/>
                </a:lnTo>
                <a:lnTo>
                  <a:pt x="2114692" y="362823"/>
                </a:lnTo>
                <a:lnTo>
                  <a:pt x="2082092" y="331386"/>
                </a:lnTo>
                <a:lnTo>
                  <a:pt x="2048362" y="301147"/>
                </a:lnTo>
                <a:lnTo>
                  <a:pt x="2013538" y="272140"/>
                </a:lnTo>
                <a:lnTo>
                  <a:pt x="1977654" y="244400"/>
                </a:lnTo>
                <a:lnTo>
                  <a:pt x="1940744" y="217962"/>
                </a:lnTo>
                <a:lnTo>
                  <a:pt x="1902842" y="192859"/>
                </a:lnTo>
                <a:lnTo>
                  <a:pt x="1863983" y="169126"/>
                </a:lnTo>
                <a:lnTo>
                  <a:pt x="1824202" y="146797"/>
                </a:lnTo>
                <a:lnTo>
                  <a:pt x="1783533" y="125908"/>
                </a:lnTo>
                <a:lnTo>
                  <a:pt x="1742010" y="106492"/>
                </a:lnTo>
                <a:lnTo>
                  <a:pt x="1699667" y="88583"/>
                </a:lnTo>
                <a:lnTo>
                  <a:pt x="1656540" y="72217"/>
                </a:lnTo>
                <a:lnTo>
                  <a:pt x="1612663" y="57428"/>
                </a:lnTo>
                <a:lnTo>
                  <a:pt x="1568069" y="44249"/>
                </a:lnTo>
                <a:lnTo>
                  <a:pt x="1522794" y="32716"/>
                </a:lnTo>
                <a:lnTo>
                  <a:pt x="1476872" y="22863"/>
                </a:lnTo>
                <a:lnTo>
                  <a:pt x="1430337" y="14724"/>
                </a:lnTo>
                <a:lnTo>
                  <a:pt x="1383223" y="8334"/>
                </a:lnTo>
                <a:lnTo>
                  <a:pt x="1335566" y="3726"/>
                </a:lnTo>
                <a:lnTo>
                  <a:pt x="1287399" y="937"/>
                </a:lnTo>
                <a:lnTo>
                  <a:pt x="1238757" y="0"/>
                </a:lnTo>
                <a:close/>
              </a:path>
            </a:pathLst>
          </a:custGeom>
          <a:solidFill>
            <a:srgbClr val="00AF50">
              <a:alpha val="50195"/>
            </a:srgbClr>
          </a:solidFill>
        </p:spPr>
        <p:txBody>
          <a:bodyPr wrap="square" lIns="0" tIns="0" rIns="0" bIns="0" rtlCol="0"/>
          <a:lstStyle/>
          <a:p>
            <a:endParaRPr/>
          </a:p>
        </p:txBody>
      </p:sp>
      <p:sp>
        <p:nvSpPr>
          <p:cNvPr id="15" name="object 15"/>
          <p:cNvSpPr txBox="1"/>
          <p:nvPr/>
        </p:nvSpPr>
        <p:spPr>
          <a:xfrm>
            <a:off x="7679309" y="3528136"/>
            <a:ext cx="676910" cy="452120"/>
          </a:xfrm>
          <a:prstGeom prst="rect">
            <a:avLst/>
          </a:prstGeom>
        </p:spPr>
        <p:txBody>
          <a:bodyPr vert="horz" wrap="square" lIns="0" tIns="12065" rIns="0" bIns="0" rtlCol="0">
            <a:spAutoFit/>
          </a:bodyPr>
          <a:lstStyle/>
          <a:p>
            <a:pPr marL="12700">
              <a:spcBef>
                <a:spcPts val="95"/>
              </a:spcBef>
            </a:pPr>
            <a:r>
              <a:rPr sz="2800" b="1" spc="-25" dirty="0">
                <a:solidFill>
                  <a:srgbClr val="FFFFFF"/>
                </a:solidFill>
                <a:latin typeface="Arial"/>
                <a:cs typeface="Arial"/>
              </a:rPr>
              <a:t>MRI</a:t>
            </a:r>
            <a:endParaRPr sz="2800">
              <a:latin typeface="Arial"/>
              <a:cs typeface="Arial"/>
            </a:endParaRPr>
          </a:p>
        </p:txBody>
      </p:sp>
      <p:grpSp>
        <p:nvGrpSpPr>
          <p:cNvPr id="16" name="object 16"/>
          <p:cNvGrpSpPr/>
          <p:nvPr/>
        </p:nvGrpSpPr>
        <p:grpSpPr>
          <a:xfrm>
            <a:off x="3379470" y="3366642"/>
            <a:ext cx="1151890" cy="961390"/>
            <a:chOff x="3166364" y="3486403"/>
            <a:chExt cx="1151890" cy="961390"/>
          </a:xfrm>
        </p:grpSpPr>
        <p:sp>
          <p:nvSpPr>
            <p:cNvPr id="17" name="object 17"/>
            <p:cNvSpPr/>
            <p:nvPr/>
          </p:nvSpPr>
          <p:spPr>
            <a:xfrm>
              <a:off x="3191764" y="3511803"/>
              <a:ext cx="1101090" cy="910590"/>
            </a:xfrm>
            <a:custGeom>
              <a:avLst/>
              <a:gdLst/>
              <a:ahLst/>
              <a:cxnLst/>
              <a:rect l="l" t="t" r="r" b="b"/>
              <a:pathLst>
                <a:path w="1101089" h="910589">
                  <a:moveTo>
                    <a:pt x="528193" y="0"/>
                  </a:moveTo>
                  <a:lnTo>
                    <a:pt x="632968" y="181610"/>
                  </a:lnTo>
                  <a:lnTo>
                    <a:pt x="0" y="547116"/>
                  </a:lnTo>
                  <a:lnTo>
                    <a:pt x="209803" y="910336"/>
                  </a:lnTo>
                  <a:lnTo>
                    <a:pt x="842772" y="544830"/>
                  </a:lnTo>
                  <a:lnTo>
                    <a:pt x="947547" y="726440"/>
                  </a:lnTo>
                  <a:lnTo>
                    <a:pt x="1101089" y="153543"/>
                  </a:lnTo>
                  <a:lnTo>
                    <a:pt x="528193" y="0"/>
                  </a:lnTo>
                  <a:close/>
                </a:path>
              </a:pathLst>
            </a:custGeom>
            <a:solidFill>
              <a:srgbClr val="FFC000"/>
            </a:solidFill>
          </p:spPr>
          <p:txBody>
            <a:bodyPr wrap="square" lIns="0" tIns="0" rIns="0" bIns="0" rtlCol="0"/>
            <a:lstStyle/>
            <a:p>
              <a:endParaRPr/>
            </a:p>
          </p:txBody>
        </p:sp>
        <p:sp>
          <p:nvSpPr>
            <p:cNvPr id="18" name="object 18"/>
            <p:cNvSpPr/>
            <p:nvPr/>
          </p:nvSpPr>
          <p:spPr>
            <a:xfrm>
              <a:off x="3191764" y="3511803"/>
              <a:ext cx="1101090" cy="910590"/>
            </a:xfrm>
            <a:custGeom>
              <a:avLst/>
              <a:gdLst/>
              <a:ahLst/>
              <a:cxnLst/>
              <a:rect l="l" t="t" r="r" b="b"/>
              <a:pathLst>
                <a:path w="1101089" h="910589">
                  <a:moveTo>
                    <a:pt x="0" y="547116"/>
                  </a:moveTo>
                  <a:lnTo>
                    <a:pt x="632968" y="181610"/>
                  </a:lnTo>
                  <a:lnTo>
                    <a:pt x="528193" y="0"/>
                  </a:lnTo>
                  <a:lnTo>
                    <a:pt x="1101089" y="153543"/>
                  </a:lnTo>
                  <a:lnTo>
                    <a:pt x="947547" y="726440"/>
                  </a:lnTo>
                  <a:lnTo>
                    <a:pt x="842772" y="544830"/>
                  </a:lnTo>
                  <a:lnTo>
                    <a:pt x="209803" y="910336"/>
                  </a:lnTo>
                  <a:lnTo>
                    <a:pt x="0" y="547116"/>
                  </a:lnTo>
                  <a:close/>
                </a:path>
              </a:pathLst>
            </a:custGeom>
            <a:ln w="50800">
              <a:solidFill>
                <a:srgbClr val="FFC000"/>
              </a:solidFill>
            </a:ln>
          </p:spPr>
          <p:txBody>
            <a:bodyPr wrap="square" lIns="0" tIns="0" rIns="0" bIns="0" rtlCol="0"/>
            <a:lstStyle/>
            <a:p>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3">
            <a:hlinkClick r:id="rId3"/>
          </p:cNvPr>
          <p:cNvPicPr/>
          <p:nvPr/>
        </p:nvPicPr>
        <p:blipFill>
          <a:blip r:embed="rId4" cstate="print"/>
          <a:stretch>
            <a:fillRect/>
          </a:stretch>
        </p:blipFill>
        <p:spPr>
          <a:xfrm>
            <a:off x="0" y="-3641"/>
            <a:ext cx="8538210" cy="6252042"/>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145030">
              <a:spcBef>
                <a:spcPts val="95"/>
              </a:spcBef>
            </a:pPr>
            <a:r>
              <a:rPr dirty="0"/>
              <a:t>Bloch</a:t>
            </a:r>
            <a:r>
              <a:rPr spc="-25" dirty="0"/>
              <a:t> </a:t>
            </a:r>
            <a:r>
              <a:rPr spc="-10" dirty="0"/>
              <a:t>Equation</a:t>
            </a:r>
          </a:p>
        </p:txBody>
      </p:sp>
      <p:grpSp>
        <p:nvGrpSpPr>
          <p:cNvPr id="4" name="object 4"/>
          <p:cNvGrpSpPr/>
          <p:nvPr/>
        </p:nvGrpSpPr>
        <p:grpSpPr>
          <a:xfrm>
            <a:off x="152400" y="875233"/>
            <a:ext cx="8520430" cy="5689600"/>
            <a:chOff x="471598" y="1097049"/>
            <a:chExt cx="8520430" cy="5689600"/>
          </a:xfrm>
        </p:grpSpPr>
        <p:pic>
          <p:nvPicPr>
            <p:cNvPr id="5" name="object 5"/>
            <p:cNvPicPr/>
            <p:nvPr/>
          </p:nvPicPr>
          <p:blipFill>
            <a:blip r:embed="rId3" cstate="print"/>
            <a:stretch>
              <a:fillRect/>
            </a:stretch>
          </p:blipFill>
          <p:spPr>
            <a:xfrm>
              <a:off x="471598" y="1097049"/>
              <a:ext cx="7501168" cy="5186932"/>
            </a:xfrm>
            <a:prstGeom prst="rect">
              <a:avLst/>
            </a:prstGeom>
          </p:spPr>
        </p:pic>
        <p:pic>
          <p:nvPicPr>
            <p:cNvPr id="6" name="object 6"/>
            <p:cNvPicPr/>
            <p:nvPr/>
          </p:nvPicPr>
          <p:blipFill>
            <a:blip r:embed="rId4" cstate="print"/>
            <a:stretch>
              <a:fillRect/>
            </a:stretch>
          </p:blipFill>
          <p:spPr>
            <a:xfrm>
              <a:off x="5452491" y="5826687"/>
              <a:ext cx="3539109" cy="959345"/>
            </a:xfrm>
            <a:prstGeom prst="rect">
              <a:avLst/>
            </a:prstGeom>
          </p:spPr>
        </p:pic>
        <p:pic>
          <p:nvPicPr>
            <p:cNvPr id="7" name="object 7"/>
            <p:cNvPicPr/>
            <p:nvPr/>
          </p:nvPicPr>
          <p:blipFill>
            <a:blip r:embed="rId5" cstate="print"/>
            <a:stretch>
              <a:fillRect/>
            </a:stretch>
          </p:blipFill>
          <p:spPr>
            <a:xfrm>
              <a:off x="6507352" y="4135170"/>
              <a:ext cx="1691513" cy="1691513"/>
            </a:xfrm>
            <a:prstGeom prst="rect">
              <a:avLst/>
            </a:prstGeom>
          </p:spPr>
        </p:pic>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3" cstate="print"/>
          <a:stretch>
            <a:fillRect/>
          </a:stretch>
        </p:blipFill>
        <p:spPr>
          <a:xfrm>
            <a:off x="4352163" y="4002298"/>
            <a:ext cx="2650743" cy="2584577"/>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762635">
              <a:spcBef>
                <a:spcPts val="95"/>
              </a:spcBef>
            </a:pPr>
            <a:r>
              <a:rPr dirty="0"/>
              <a:t>Bloch</a:t>
            </a:r>
            <a:r>
              <a:rPr spc="-15" dirty="0"/>
              <a:t> </a:t>
            </a:r>
            <a:r>
              <a:rPr dirty="0"/>
              <a:t>Equation</a:t>
            </a:r>
            <a:r>
              <a:rPr spc="-20" dirty="0"/>
              <a:t> </a:t>
            </a:r>
            <a:r>
              <a:rPr dirty="0"/>
              <a:t>in</a:t>
            </a:r>
            <a:r>
              <a:rPr spc="-5" dirty="0"/>
              <a:t> </a:t>
            </a:r>
            <a:r>
              <a:rPr spc="-10" dirty="0"/>
              <a:t>Working</a:t>
            </a:r>
          </a:p>
        </p:txBody>
      </p:sp>
      <p:sp>
        <p:nvSpPr>
          <p:cNvPr id="5" name="object 5"/>
          <p:cNvSpPr txBox="1"/>
          <p:nvPr/>
        </p:nvSpPr>
        <p:spPr>
          <a:xfrm>
            <a:off x="381000" y="1013504"/>
            <a:ext cx="7412990" cy="2440305"/>
          </a:xfrm>
          <a:prstGeom prst="rect">
            <a:avLst/>
          </a:prstGeom>
        </p:spPr>
        <p:txBody>
          <a:bodyPr vert="horz" wrap="square" lIns="0" tIns="49530" rIns="0" bIns="0" rtlCol="0">
            <a:spAutoFit/>
          </a:bodyPr>
          <a:lstStyle/>
          <a:p>
            <a:pPr marL="367665" indent="-342265">
              <a:spcBef>
                <a:spcPts val="390"/>
              </a:spcBef>
              <a:buFont typeface="Arial MT"/>
              <a:buChar char="•"/>
              <a:tabLst>
                <a:tab pos="367665" algn="l"/>
              </a:tabLst>
            </a:pPr>
            <a:r>
              <a:rPr sz="2400" b="1" spc="-10" dirty="0">
                <a:latin typeface="Arial"/>
                <a:cs typeface="Arial"/>
              </a:rPr>
              <a:t>Precession</a:t>
            </a:r>
            <a:endParaRPr sz="2400">
              <a:latin typeface="Arial"/>
              <a:cs typeface="Arial"/>
            </a:endParaRPr>
          </a:p>
          <a:p>
            <a:pPr marL="767715" lvl="1" indent="-285115">
              <a:spcBef>
                <a:spcPts val="285"/>
              </a:spcBef>
              <a:buFont typeface="Arial MT"/>
              <a:buChar char="–"/>
              <a:tabLst>
                <a:tab pos="767715" algn="l"/>
              </a:tabLst>
            </a:pPr>
            <a:r>
              <a:rPr sz="2400" b="1" dirty="0">
                <a:latin typeface="Arial"/>
                <a:cs typeface="Arial"/>
              </a:rPr>
              <a:t>If</a:t>
            </a:r>
            <a:r>
              <a:rPr sz="2400" b="1" spc="-30" dirty="0">
                <a:latin typeface="Arial"/>
                <a:cs typeface="Arial"/>
              </a:rPr>
              <a:t> </a:t>
            </a:r>
            <a:r>
              <a:rPr sz="2400" b="1" dirty="0">
                <a:latin typeface="Arial"/>
                <a:cs typeface="Arial"/>
              </a:rPr>
              <a:t>M</a:t>
            </a:r>
            <a:r>
              <a:rPr sz="2400" b="1" spc="-15" dirty="0">
                <a:latin typeface="Arial"/>
                <a:cs typeface="Arial"/>
              </a:rPr>
              <a:t> </a:t>
            </a:r>
            <a:r>
              <a:rPr sz="2400" b="1" dirty="0">
                <a:latin typeface="Arial"/>
                <a:cs typeface="Arial"/>
              </a:rPr>
              <a:t>Not</a:t>
            </a:r>
            <a:r>
              <a:rPr sz="2400" b="1" spc="-20" dirty="0">
                <a:latin typeface="Arial"/>
                <a:cs typeface="Arial"/>
              </a:rPr>
              <a:t> </a:t>
            </a:r>
            <a:r>
              <a:rPr sz="2400" b="1" dirty="0">
                <a:latin typeface="Arial"/>
                <a:cs typeface="Arial"/>
              </a:rPr>
              <a:t>Parallel</a:t>
            </a:r>
            <a:r>
              <a:rPr sz="2400" b="1" spc="-15" dirty="0">
                <a:latin typeface="Arial"/>
                <a:cs typeface="Arial"/>
              </a:rPr>
              <a:t> </a:t>
            </a:r>
            <a:r>
              <a:rPr sz="2400" b="1" dirty="0">
                <a:latin typeface="Arial"/>
                <a:cs typeface="Arial"/>
              </a:rPr>
              <a:t>to</a:t>
            </a:r>
            <a:r>
              <a:rPr sz="2400" b="1" spc="-20" dirty="0">
                <a:latin typeface="Arial"/>
                <a:cs typeface="Arial"/>
              </a:rPr>
              <a:t> </a:t>
            </a:r>
            <a:r>
              <a:rPr sz="2400" b="1" dirty="0">
                <a:latin typeface="Arial"/>
                <a:cs typeface="Arial"/>
              </a:rPr>
              <a:t>B,</a:t>
            </a:r>
            <a:r>
              <a:rPr sz="2400" b="1" spc="-20" dirty="0">
                <a:latin typeface="Arial"/>
                <a:cs typeface="Arial"/>
              </a:rPr>
              <a:t> </a:t>
            </a:r>
            <a:r>
              <a:rPr sz="2400" b="1" dirty="0">
                <a:latin typeface="Arial"/>
                <a:cs typeface="Arial"/>
              </a:rPr>
              <a:t>Then</a:t>
            </a:r>
            <a:r>
              <a:rPr sz="2400" b="1" spc="-25" dirty="0">
                <a:latin typeface="Arial"/>
                <a:cs typeface="Arial"/>
              </a:rPr>
              <a:t> </a:t>
            </a:r>
            <a:r>
              <a:rPr sz="2400" b="1" dirty="0">
                <a:latin typeface="Arial"/>
                <a:cs typeface="Arial"/>
              </a:rPr>
              <a:t>M</a:t>
            </a:r>
            <a:r>
              <a:rPr sz="2400" b="1" spc="-15" dirty="0">
                <a:latin typeface="Arial"/>
                <a:cs typeface="Arial"/>
              </a:rPr>
              <a:t> </a:t>
            </a:r>
            <a:r>
              <a:rPr sz="2400" b="1" dirty="0">
                <a:latin typeface="Arial"/>
                <a:cs typeface="Arial"/>
              </a:rPr>
              <a:t>in</a:t>
            </a:r>
            <a:r>
              <a:rPr sz="2400" b="1" spc="-15" dirty="0">
                <a:latin typeface="Arial"/>
                <a:cs typeface="Arial"/>
              </a:rPr>
              <a:t> </a:t>
            </a:r>
            <a:r>
              <a:rPr sz="2400" b="1" spc="-10" dirty="0">
                <a:latin typeface="Arial"/>
                <a:cs typeface="Arial"/>
              </a:rPr>
              <a:t>Precession</a:t>
            </a:r>
            <a:endParaRPr sz="2400">
              <a:latin typeface="Arial"/>
              <a:cs typeface="Arial"/>
            </a:endParaRPr>
          </a:p>
          <a:p>
            <a:pPr marL="767715" lvl="1" indent="-285115">
              <a:spcBef>
                <a:spcPts val="290"/>
              </a:spcBef>
              <a:buFont typeface="Arial MT"/>
              <a:buChar char="–"/>
              <a:tabLst>
                <a:tab pos="767715" algn="l"/>
              </a:tabLst>
            </a:pPr>
            <a:r>
              <a:rPr sz="2400" b="1" dirty="0">
                <a:latin typeface="Arial"/>
                <a:cs typeface="Arial"/>
              </a:rPr>
              <a:t>If</a:t>
            </a:r>
            <a:r>
              <a:rPr sz="2400" b="1" spc="-40" dirty="0">
                <a:latin typeface="Arial"/>
                <a:cs typeface="Arial"/>
              </a:rPr>
              <a:t> </a:t>
            </a:r>
            <a:r>
              <a:rPr sz="2400" b="1" dirty="0">
                <a:latin typeface="Arial"/>
                <a:cs typeface="Arial"/>
              </a:rPr>
              <a:t>M</a:t>
            </a:r>
            <a:r>
              <a:rPr sz="2400" b="1" spc="-25" dirty="0">
                <a:latin typeface="Arial"/>
                <a:cs typeface="Arial"/>
              </a:rPr>
              <a:t> </a:t>
            </a:r>
            <a:r>
              <a:rPr sz="2400" b="1" dirty="0">
                <a:latin typeface="Arial"/>
                <a:cs typeface="Arial"/>
              </a:rPr>
              <a:t>Parallel</a:t>
            </a:r>
            <a:r>
              <a:rPr sz="2400" b="1" spc="-25" dirty="0">
                <a:latin typeface="Arial"/>
                <a:cs typeface="Arial"/>
              </a:rPr>
              <a:t> </a:t>
            </a:r>
            <a:r>
              <a:rPr sz="2400" b="1" dirty="0">
                <a:latin typeface="Arial"/>
                <a:cs typeface="Arial"/>
              </a:rPr>
              <a:t>to</a:t>
            </a:r>
            <a:r>
              <a:rPr sz="2400" b="1" spc="-35" dirty="0">
                <a:latin typeface="Arial"/>
                <a:cs typeface="Arial"/>
              </a:rPr>
              <a:t> </a:t>
            </a:r>
            <a:r>
              <a:rPr sz="2400" b="1" dirty="0">
                <a:latin typeface="Arial"/>
                <a:cs typeface="Arial"/>
              </a:rPr>
              <a:t>B,</a:t>
            </a:r>
            <a:r>
              <a:rPr sz="2400" b="1" spc="-20" dirty="0">
                <a:latin typeface="Arial"/>
                <a:cs typeface="Arial"/>
              </a:rPr>
              <a:t> </a:t>
            </a:r>
            <a:r>
              <a:rPr sz="2400" b="1" dirty="0">
                <a:latin typeface="Arial"/>
                <a:cs typeface="Arial"/>
              </a:rPr>
              <a:t>Then</a:t>
            </a:r>
            <a:r>
              <a:rPr sz="2400" b="1" spc="-35" dirty="0">
                <a:latin typeface="Arial"/>
                <a:cs typeface="Arial"/>
              </a:rPr>
              <a:t> </a:t>
            </a:r>
            <a:r>
              <a:rPr sz="2400" b="1" dirty="0">
                <a:latin typeface="Arial"/>
                <a:cs typeface="Arial"/>
              </a:rPr>
              <a:t>No</a:t>
            </a:r>
            <a:r>
              <a:rPr sz="2400" b="1" spc="-25" dirty="0">
                <a:latin typeface="Arial"/>
                <a:cs typeface="Arial"/>
              </a:rPr>
              <a:t> </a:t>
            </a:r>
            <a:r>
              <a:rPr sz="2400" b="1" dirty="0">
                <a:latin typeface="Arial"/>
                <a:cs typeface="Arial"/>
              </a:rPr>
              <a:t>(Zero)</a:t>
            </a:r>
            <a:r>
              <a:rPr sz="2400" b="1" spc="-20" dirty="0">
                <a:latin typeface="Arial"/>
                <a:cs typeface="Arial"/>
              </a:rPr>
              <a:t> </a:t>
            </a:r>
            <a:r>
              <a:rPr sz="2400" b="1" spc="-10" dirty="0">
                <a:latin typeface="Arial"/>
                <a:cs typeface="Arial"/>
              </a:rPr>
              <a:t>Precession</a:t>
            </a:r>
            <a:endParaRPr sz="2400">
              <a:latin typeface="Arial"/>
              <a:cs typeface="Arial"/>
            </a:endParaRPr>
          </a:p>
          <a:p>
            <a:pPr marL="426084" indent="-342900">
              <a:spcBef>
                <a:spcPts val="290"/>
              </a:spcBef>
              <a:buFont typeface="Arial MT"/>
              <a:buChar char="•"/>
              <a:tabLst>
                <a:tab pos="426084" algn="l"/>
              </a:tabLst>
            </a:pPr>
            <a:r>
              <a:rPr sz="2400" b="1" dirty="0">
                <a:latin typeface="Arial"/>
                <a:cs typeface="Arial"/>
              </a:rPr>
              <a:t>Flip</a:t>
            </a:r>
            <a:r>
              <a:rPr sz="2400" b="1" spc="-25" dirty="0">
                <a:latin typeface="Arial"/>
                <a:cs typeface="Arial"/>
              </a:rPr>
              <a:t> </a:t>
            </a:r>
            <a:r>
              <a:rPr sz="2400" b="1" spc="-50" dirty="0">
                <a:latin typeface="Arial"/>
                <a:cs typeface="Arial"/>
              </a:rPr>
              <a:t>M</a:t>
            </a:r>
            <a:endParaRPr sz="2400">
              <a:latin typeface="Arial"/>
              <a:cs typeface="Arial"/>
            </a:endParaRPr>
          </a:p>
          <a:p>
            <a:pPr marL="824230" lvl="1" indent="-283845">
              <a:spcBef>
                <a:spcPts val="290"/>
              </a:spcBef>
              <a:buFont typeface="Arial MT"/>
              <a:buChar char="–"/>
              <a:tabLst>
                <a:tab pos="824230" algn="l"/>
              </a:tabLst>
            </a:pPr>
            <a:r>
              <a:rPr sz="2400" b="1" dirty="0">
                <a:latin typeface="Arial"/>
                <a:cs typeface="Arial"/>
              </a:rPr>
              <a:t>If</a:t>
            </a:r>
            <a:r>
              <a:rPr sz="2400" b="1" spc="-30" dirty="0">
                <a:latin typeface="Arial"/>
                <a:cs typeface="Arial"/>
              </a:rPr>
              <a:t> </a:t>
            </a:r>
            <a:r>
              <a:rPr sz="2400" b="1" dirty="0">
                <a:latin typeface="Arial"/>
                <a:cs typeface="Arial"/>
              </a:rPr>
              <a:t>M</a:t>
            </a:r>
            <a:r>
              <a:rPr sz="2400" b="1" spc="-10" dirty="0">
                <a:latin typeface="Arial"/>
                <a:cs typeface="Arial"/>
              </a:rPr>
              <a:t> </a:t>
            </a:r>
            <a:r>
              <a:rPr sz="2400" b="1" dirty="0">
                <a:latin typeface="Arial"/>
                <a:cs typeface="Arial"/>
              </a:rPr>
              <a:t>Not</a:t>
            </a:r>
            <a:r>
              <a:rPr sz="2400" b="1" spc="-25" dirty="0">
                <a:latin typeface="Arial"/>
                <a:cs typeface="Arial"/>
              </a:rPr>
              <a:t> </a:t>
            </a:r>
            <a:r>
              <a:rPr sz="2400" b="1" dirty="0">
                <a:latin typeface="Arial"/>
                <a:cs typeface="Arial"/>
              </a:rPr>
              <a:t>Parallel</a:t>
            </a:r>
            <a:r>
              <a:rPr sz="2400" b="1" spc="-10" dirty="0">
                <a:latin typeface="Arial"/>
                <a:cs typeface="Arial"/>
              </a:rPr>
              <a:t> </a:t>
            </a:r>
            <a:r>
              <a:rPr sz="2400" b="1" dirty="0">
                <a:latin typeface="Arial"/>
                <a:cs typeface="Arial"/>
              </a:rPr>
              <a:t>to</a:t>
            </a:r>
            <a:r>
              <a:rPr sz="2400" b="1" spc="-20" dirty="0">
                <a:latin typeface="Arial"/>
                <a:cs typeface="Arial"/>
              </a:rPr>
              <a:t> </a:t>
            </a:r>
            <a:r>
              <a:rPr sz="2400" b="1" dirty="0">
                <a:latin typeface="Arial"/>
                <a:cs typeface="Arial"/>
              </a:rPr>
              <a:t>Be, Then</a:t>
            </a:r>
            <a:r>
              <a:rPr sz="2400" b="1" spc="-20" dirty="0">
                <a:latin typeface="Arial"/>
                <a:cs typeface="Arial"/>
              </a:rPr>
              <a:t> </a:t>
            </a:r>
            <a:r>
              <a:rPr sz="2400" b="1" dirty="0">
                <a:latin typeface="Arial"/>
                <a:cs typeface="Arial"/>
              </a:rPr>
              <a:t>M</a:t>
            </a:r>
            <a:r>
              <a:rPr sz="2400" b="1" baseline="-20833" dirty="0">
                <a:latin typeface="Arial"/>
                <a:cs typeface="Arial"/>
              </a:rPr>
              <a:t>xy</a:t>
            </a:r>
            <a:r>
              <a:rPr sz="2400" b="1" spc="-22" baseline="-20833" dirty="0">
                <a:latin typeface="Arial"/>
                <a:cs typeface="Arial"/>
              </a:rPr>
              <a:t> </a:t>
            </a:r>
            <a:r>
              <a:rPr sz="2400" b="1" dirty="0">
                <a:latin typeface="Arial"/>
                <a:cs typeface="Arial"/>
              </a:rPr>
              <a:t>in</a:t>
            </a:r>
            <a:r>
              <a:rPr sz="2400" b="1" spc="-30" dirty="0">
                <a:latin typeface="Arial"/>
                <a:cs typeface="Arial"/>
              </a:rPr>
              <a:t> </a:t>
            </a:r>
            <a:r>
              <a:rPr sz="2400" b="1" spc="-10" dirty="0">
                <a:latin typeface="Arial"/>
                <a:cs typeface="Arial"/>
              </a:rPr>
              <a:t>Oscillation</a:t>
            </a:r>
            <a:endParaRPr sz="2400">
              <a:latin typeface="Arial"/>
              <a:cs typeface="Arial"/>
            </a:endParaRPr>
          </a:p>
          <a:p>
            <a:pPr marL="824230" lvl="1" indent="-283845">
              <a:spcBef>
                <a:spcPts val="285"/>
              </a:spcBef>
              <a:buFont typeface="Arial MT"/>
              <a:buChar char="–"/>
              <a:tabLst>
                <a:tab pos="824230" algn="l"/>
              </a:tabLst>
            </a:pPr>
            <a:r>
              <a:rPr sz="2400" b="1" spc="-10" dirty="0">
                <a:latin typeface="Arial"/>
                <a:cs typeface="Arial"/>
              </a:rPr>
              <a:t>M</a:t>
            </a:r>
            <a:r>
              <a:rPr sz="2400" b="1" spc="-15" baseline="-20833" dirty="0">
                <a:latin typeface="Arial"/>
                <a:cs typeface="Arial"/>
              </a:rPr>
              <a:t>z</a:t>
            </a:r>
            <a:r>
              <a:rPr sz="2400" b="1" spc="-10" dirty="0">
                <a:latin typeface="Arial"/>
                <a:cs typeface="Arial"/>
              </a:rPr>
              <a:t>-</a:t>
            </a:r>
            <a:r>
              <a:rPr sz="2400" b="1" dirty="0">
                <a:latin typeface="Arial"/>
                <a:cs typeface="Arial"/>
              </a:rPr>
              <a:t>&gt;M</a:t>
            </a:r>
            <a:r>
              <a:rPr sz="2400" b="1" baseline="-20833" dirty="0">
                <a:latin typeface="Arial"/>
                <a:cs typeface="Arial"/>
              </a:rPr>
              <a:t>0</a:t>
            </a:r>
            <a:r>
              <a:rPr sz="2400" b="1" spc="262" baseline="-20833" dirty="0">
                <a:latin typeface="Arial"/>
                <a:cs typeface="Arial"/>
              </a:rPr>
              <a:t> </a:t>
            </a:r>
            <a:r>
              <a:rPr sz="2400" b="1" dirty="0">
                <a:latin typeface="Arial"/>
                <a:cs typeface="Arial"/>
              </a:rPr>
              <a:t>(T1</a:t>
            </a:r>
            <a:r>
              <a:rPr sz="2400" b="1" spc="-15" dirty="0">
                <a:latin typeface="Arial"/>
                <a:cs typeface="Arial"/>
              </a:rPr>
              <a:t> </a:t>
            </a:r>
            <a:r>
              <a:rPr sz="2400" b="1" dirty="0">
                <a:latin typeface="Arial"/>
                <a:cs typeface="Arial"/>
              </a:rPr>
              <a:t>Effect),</a:t>
            </a:r>
            <a:r>
              <a:rPr sz="2400" b="1" spc="-20" dirty="0">
                <a:latin typeface="Arial"/>
                <a:cs typeface="Arial"/>
              </a:rPr>
              <a:t> </a:t>
            </a:r>
            <a:r>
              <a:rPr sz="2400" b="1" spc="-25" dirty="0">
                <a:latin typeface="Arial"/>
                <a:cs typeface="Arial"/>
              </a:rPr>
              <a:t>M</a:t>
            </a:r>
            <a:r>
              <a:rPr sz="2400" b="1" spc="-37" baseline="-20833" dirty="0">
                <a:latin typeface="Arial"/>
                <a:cs typeface="Arial"/>
              </a:rPr>
              <a:t>xy</a:t>
            </a:r>
            <a:r>
              <a:rPr sz="2400" b="1" spc="-25" dirty="0">
                <a:latin typeface="Arial"/>
                <a:cs typeface="Arial"/>
              </a:rPr>
              <a:t>-</a:t>
            </a:r>
            <a:r>
              <a:rPr sz="2400" b="1" dirty="0">
                <a:latin typeface="Arial"/>
                <a:cs typeface="Arial"/>
              </a:rPr>
              <a:t>&gt;0</a:t>
            </a:r>
            <a:r>
              <a:rPr sz="2400" b="1" spc="15" dirty="0">
                <a:latin typeface="Arial"/>
                <a:cs typeface="Arial"/>
              </a:rPr>
              <a:t> </a:t>
            </a:r>
            <a:r>
              <a:rPr sz="2400" b="1" dirty="0">
                <a:latin typeface="Arial"/>
                <a:cs typeface="Arial"/>
              </a:rPr>
              <a:t>(T2</a:t>
            </a:r>
            <a:r>
              <a:rPr sz="2400" b="1" spc="-25" dirty="0">
                <a:latin typeface="Arial"/>
                <a:cs typeface="Arial"/>
              </a:rPr>
              <a:t> </a:t>
            </a:r>
            <a:r>
              <a:rPr sz="2400" b="1" spc="-10" dirty="0">
                <a:latin typeface="Arial"/>
                <a:cs typeface="Arial"/>
              </a:rPr>
              <a:t>Effect)</a:t>
            </a:r>
            <a:endParaRPr sz="2400">
              <a:latin typeface="Arial"/>
              <a:cs typeface="Arial"/>
            </a:endParaRPr>
          </a:p>
        </p:txBody>
      </p:sp>
      <p:pic>
        <p:nvPicPr>
          <p:cNvPr id="6" name="object 6"/>
          <p:cNvPicPr/>
          <p:nvPr/>
        </p:nvPicPr>
        <p:blipFill>
          <a:blip r:embed="rId4" cstate="print"/>
          <a:stretch>
            <a:fillRect/>
          </a:stretch>
        </p:blipFill>
        <p:spPr>
          <a:xfrm>
            <a:off x="406641" y="4122769"/>
            <a:ext cx="3787688" cy="2343658"/>
          </a:xfrm>
          <a:prstGeom prst="rect">
            <a:avLst/>
          </a:prstGeom>
        </p:spPr>
      </p:pic>
      <p:pic>
        <p:nvPicPr>
          <p:cNvPr id="7" name="object 7"/>
          <p:cNvPicPr/>
          <p:nvPr/>
        </p:nvPicPr>
        <p:blipFill>
          <a:blip r:embed="rId5" cstate="print"/>
          <a:stretch>
            <a:fillRect/>
          </a:stretch>
        </p:blipFill>
        <p:spPr>
          <a:xfrm>
            <a:off x="7081647" y="2941644"/>
            <a:ext cx="1691513" cy="169151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016760">
              <a:spcBef>
                <a:spcPts val="95"/>
              </a:spcBef>
            </a:pPr>
            <a:r>
              <a:rPr dirty="0"/>
              <a:t>Signal</a:t>
            </a:r>
            <a:r>
              <a:rPr spc="-50" dirty="0"/>
              <a:t> </a:t>
            </a:r>
            <a:r>
              <a:rPr spc="-10" dirty="0"/>
              <a:t>Detection</a:t>
            </a:r>
          </a:p>
        </p:txBody>
      </p:sp>
      <p:sp>
        <p:nvSpPr>
          <p:cNvPr id="4" name="object 4"/>
          <p:cNvSpPr txBox="1"/>
          <p:nvPr/>
        </p:nvSpPr>
        <p:spPr>
          <a:xfrm>
            <a:off x="304800" y="1060686"/>
            <a:ext cx="7786370" cy="2220595"/>
          </a:xfrm>
          <a:prstGeom prst="rect">
            <a:avLst/>
          </a:prstGeom>
        </p:spPr>
        <p:txBody>
          <a:bodyPr vert="horz" wrap="square" lIns="0" tIns="49530" rIns="0" bIns="0" rtlCol="0">
            <a:spAutoFit/>
          </a:bodyPr>
          <a:lstStyle/>
          <a:p>
            <a:pPr marL="367665" indent="-342265">
              <a:spcBef>
                <a:spcPts val="390"/>
              </a:spcBef>
              <a:buFont typeface="Arial MT"/>
              <a:buChar char="•"/>
              <a:tabLst>
                <a:tab pos="367665" algn="l"/>
              </a:tabLst>
            </a:pPr>
            <a:r>
              <a:rPr sz="2400" b="1" dirty="0">
                <a:latin typeface="Arial"/>
                <a:cs typeface="Arial"/>
              </a:rPr>
              <a:t>When</a:t>
            </a:r>
            <a:r>
              <a:rPr sz="2400" b="1" spc="-20" dirty="0">
                <a:latin typeface="Arial"/>
                <a:cs typeface="Arial"/>
              </a:rPr>
              <a:t> </a:t>
            </a:r>
            <a:r>
              <a:rPr sz="2400" b="1" dirty="0">
                <a:latin typeface="Arial"/>
                <a:cs typeface="Arial"/>
              </a:rPr>
              <a:t>M</a:t>
            </a:r>
            <a:r>
              <a:rPr sz="2400" b="1" spc="-5" dirty="0">
                <a:latin typeface="Arial"/>
                <a:cs typeface="Arial"/>
              </a:rPr>
              <a:t> </a:t>
            </a:r>
            <a:r>
              <a:rPr sz="2400" b="1" spc="-10" dirty="0">
                <a:latin typeface="Arial"/>
                <a:cs typeface="Arial"/>
              </a:rPr>
              <a:t>Flipped</a:t>
            </a:r>
            <a:endParaRPr sz="2400">
              <a:latin typeface="Arial"/>
              <a:cs typeface="Arial"/>
            </a:endParaRPr>
          </a:p>
          <a:p>
            <a:pPr marL="767080" marR="187325" lvl="1" indent="-285115">
              <a:lnSpc>
                <a:spcPts val="2590"/>
              </a:lnSpc>
              <a:spcBef>
                <a:spcPts val="615"/>
              </a:spcBef>
              <a:buFont typeface="Arial MT"/>
              <a:buChar char="–"/>
              <a:tabLst>
                <a:tab pos="768985" algn="l"/>
              </a:tabLst>
            </a:pPr>
            <a:r>
              <a:rPr sz="2400" b="1" dirty="0">
                <a:latin typeface="Arial"/>
                <a:cs typeface="Arial"/>
              </a:rPr>
              <a:t>M</a:t>
            </a:r>
            <a:r>
              <a:rPr sz="2400" b="1" baseline="-20833" dirty="0">
                <a:latin typeface="Arial"/>
                <a:cs typeface="Arial"/>
              </a:rPr>
              <a:t>xy</a:t>
            </a:r>
            <a:r>
              <a:rPr sz="2400" b="1" spc="292" baseline="-20833" dirty="0">
                <a:latin typeface="Arial"/>
                <a:cs typeface="Arial"/>
              </a:rPr>
              <a:t> </a:t>
            </a:r>
            <a:r>
              <a:rPr sz="2400" b="1" dirty="0">
                <a:latin typeface="Arial"/>
                <a:cs typeface="Arial"/>
              </a:rPr>
              <a:t>Oscillates</a:t>
            </a:r>
            <a:r>
              <a:rPr sz="2400" b="1" spc="-40" dirty="0">
                <a:latin typeface="Arial"/>
                <a:cs typeface="Arial"/>
              </a:rPr>
              <a:t> </a:t>
            </a:r>
            <a:r>
              <a:rPr sz="2400" b="1" dirty="0">
                <a:latin typeface="Arial"/>
                <a:cs typeface="Arial"/>
              </a:rPr>
              <a:t>to</a:t>
            </a:r>
            <a:r>
              <a:rPr sz="2400" b="1" spc="-15" dirty="0">
                <a:latin typeface="Arial"/>
                <a:cs typeface="Arial"/>
              </a:rPr>
              <a:t> </a:t>
            </a:r>
            <a:r>
              <a:rPr sz="2400" b="1" dirty="0">
                <a:latin typeface="Arial"/>
                <a:cs typeface="Arial"/>
              </a:rPr>
              <a:t>induce</a:t>
            </a:r>
            <a:r>
              <a:rPr sz="2400" b="1" spc="-25" dirty="0">
                <a:latin typeface="Arial"/>
                <a:cs typeface="Arial"/>
              </a:rPr>
              <a:t> </a:t>
            </a:r>
            <a:r>
              <a:rPr sz="2400" b="1" dirty="0">
                <a:latin typeface="Arial"/>
                <a:cs typeface="Arial"/>
              </a:rPr>
              <a:t>a</a:t>
            </a:r>
            <a:r>
              <a:rPr sz="2400" b="1" spc="-25" dirty="0">
                <a:latin typeface="Arial"/>
                <a:cs typeface="Arial"/>
              </a:rPr>
              <a:t> </a:t>
            </a:r>
            <a:r>
              <a:rPr sz="2400" b="1" dirty="0">
                <a:latin typeface="Arial"/>
                <a:cs typeface="Arial"/>
              </a:rPr>
              <a:t>Sinusoidal</a:t>
            </a:r>
            <a:r>
              <a:rPr sz="2400" b="1" spc="-25" dirty="0">
                <a:latin typeface="Arial"/>
                <a:cs typeface="Arial"/>
              </a:rPr>
              <a:t> </a:t>
            </a:r>
            <a:r>
              <a:rPr sz="2400" b="1" dirty="0">
                <a:latin typeface="Arial"/>
                <a:cs typeface="Arial"/>
              </a:rPr>
              <a:t>Signal</a:t>
            </a:r>
            <a:r>
              <a:rPr sz="2400" b="1" spc="-30" dirty="0">
                <a:latin typeface="Arial"/>
                <a:cs typeface="Arial"/>
              </a:rPr>
              <a:t> </a:t>
            </a:r>
            <a:r>
              <a:rPr sz="2400" b="1" spc="-25" dirty="0">
                <a:latin typeface="Arial"/>
                <a:cs typeface="Arial"/>
              </a:rPr>
              <a:t>via 	</a:t>
            </a:r>
            <a:r>
              <a:rPr sz="2400" b="1" dirty="0">
                <a:latin typeface="Arial"/>
                <a:cs typeface="Arial"/>
              </a:rPr>
              <a:t>Induction</a:t>
            </a:r>
            <a:r>
              <a:rPr sz="2400" b="1" spc="-55" dirty="0">
                <a:latin typeface="Arial"/>
                <a:cs typeface="Arial"/>
              </a:rPr>
              <a:t> </a:t>
            </a:r>
            <a:r>
              <a:rPr sz="2400" b="1" dirty="0">
                <a:latin typeface="Arial"/>
                <a:cs typeface="Arial"/>
              </a:rPr>
              <a:t>in</a:t>
            </a:r>
            <a:r>
              <a:rPr sz="2400" b="1" spc="-30" dirty="0">
                <a:latin typeface="Arial"/>
                <a:cs typeface="Arial"/>
              </a:rPr>
              <a:t> </a:t>
            </a:r>
            <a:r>
              <a:rPr sz="2400" b="1" dirty="0">
                <a:latin typeface="Arial"/>
                <a:cs typeface="Arial"/>
              </a:rPr>
              <a:t>an</a:t>
            </a:r>
            <a:r>
              <a:rPr sz="2400" b="1" spc="-10" dirty="0">
                <a:latin typeface="Arial"/>
                <a:cs typeface="Arial"/>
              </a:rPr>
              <a:t> </a:t>
            </a:r>
            <a:r>
              <a:rPr sz="2400" b="1" dirty="0">
                <a:latin typeface="Arial"/>
                <a:cs typeface="Arial"/>
              </a:rPr>
              <a:t>RF</a:t>
            </a:r>
            <a:r>
              <a:rPr sz="2400" b="1" spc="-10" dirty="0">
                <a:latin typeface="Arial"/>
                <a:cs typeface="Arial"/>
              </a:rPr>
              <a:t> </a:t>
            </a:r>
            <a:r>
              <a:rPr sz="2400" b="1" dirty="0">
                <a:latin typeface="Arial"/>
                <a:cs typeface="Arial"/>
              </a:rPr>
              <a:t>Coil</a:t>
            </a:r>
            <a:r>
              <a:rPr sz="2400" b="1" spc="-25" dirty="0">
                <a:latin typeface="Arial"/>
                <a:cs typeface="Arial"/>
              </a:rPr>
              <a:t> </a:t>
            </a:r>
            <a:r>
              <a:rPr sz="2400" b="1" dirty="0">
                <a:latin typeface="Arial"/>
                <a:cs typeface="Arial"/>
              </a:rPr>
              <a:t>at</a:t>
            </a:r>
            <a:r>
              <a:rPr sz="2400" b="1" spc="-10" dirty="0">
                <a:latin typeface="Arial"/>
                <a:cs typeface="Arial"/>
              </a:rPr>
              <a:t> </a:t>
            </a:r>
            <a:r>
              <a:rPr sz="2400" b="1" dirty="0">
                <a:latin typeface="Arial"/>
                <a:cs typeface="Arial"/>
              </a:rPr>
              <a:t>the</a:t>
            </a:r>
            <a:r>
              <a:rPr sz="2400" b="1" spc="-15" dirty="0">
                <a:latin typeface="Arial"/>
                <a:cs typeface="Arial"/>
              </a:rPr>
              <a:t> </a:t>
            </a:r>
            <a:r>
              <a:rPr sz="2400" b="1" spc="-10" dirty="0">
                <a:latin typeface="Arial"/>
                <a:cs typeface="Arial"/>
              </a:rPr>
              <a:t>Resonance 	Frequency</a:t>
            </a:r>
            <a:endParaRPr sz="2400">
              <a:latin typeface="Arial"/>
              <a:cs typeface="Arial"/>
            </a:endParaRPr>
          </a:p>
          <a:p>
            <a:pPr marL="767715" lvl="1" indent="-285115">
              <a:lnSpc>
                <a:spcPts val="2735"/>
              </a:lnSpc>
              <a:spcBef>
                <a:spcPts val="254"/>
              </a:spcBef>
              <a:buFont typeface="Arial MT"/>
              <a:buChar char="–"/>
              <a:tabLst>
                <a:tab pos="767715" algn="l"/>
              </a:tabLst>
            </a:pPr>
            <a:r>
              <a:rPr sz="2400" b="1" dirty="0">
                <a:latin typeface="Arial"/>
                <a:cs typeface="Arial"/>
              </a:rPr>
              <a:t>The</a:t>
            </a:r>
            <a:r>
              <a:rPr sz="2400" b="1" spc="-45" dirty="0">
                <a:latin typeface="Arial"/>
                <a:cs typeface="Arial"/>
              </a:rPr>
              <a:t> </a:t>
            </a:r>
            <a:r>
              <a:rPr sz="2400" b="1" dirty="0">
                <a:latin typeface="Arial"/>
                <a:cs typeface="Arial"/>
              </a:rPr>
              <a:t>Highest</a:t>
            </a:r>
            <a:r>
              <a:rPr sz="2400" b="1" spc="-25" dirty="0">
                <a:latin typeface="Arial"/>
                <a:cs typeface="Arial"/>
              </a:rPr>
              <a:t> </a:t>
            </a:r>
            <a:r>
              <a:rPr sz="2400" b="1" dirty="0">
                <a:latin typeface="Arial"/>
                <a:cs typeface="Arial"/>
              </a:rPr>
              <a:t>Induction</a:t>
            </a:r>
            <a:r>
              <a:rPr sz="2400" b="1" spc="-60" dirty="0">
                <a:latin typeface="Arial"/>
                <a:cs typeface="Arial"/>
              </a:rPr>
              <a:t> </a:t>
            </a:r>
            <a:r>
              <a:rPr sz="2400" b="1" dirty="0">
                <a:latin typeface="Arial"/>
                <a:cs typeface="Arial"/>
              </a:rPr>
              <a:t>Reached</a:t>
            </a:r>
            <a:r>
              <a:rPr sz="2400" b="1" spc="-10" dirty="0">
                <a:latin typeface="Arial"/>
                <a:cs typeface="Arial"/>
              </a:rPr>
              <a:t> </a:t>
            </a:r>
            <a:r>
              <a:rPr sz="2400" b="1" dirty="0">
                <a:latin typeface="Arial"/>
                <a:cs typeface="Arial"/>
              </a:rPr>
              <a:t>at</a:t>
            </a:r>
            <a:r>
              <a:rPr sz="2400" b="1" spc="-40" dirty="0">
                <a:latin typeface="Arial"/>
                <a:cs typeface="Arial"/>
              </a:rPr>
              <a:t> </a:t>
            </a:r>
            <a:r>
              <a:rPr sz="2400" b="1" dirty="0">
                <a:latin typeface="Arial"/>
                <a:cs typeface="Arial"/>
              </a:rPr>
              <a:t>the</a:t>
            </a:r>
            <a:r>
              <a:rPr sz="2400" b="1" spc="-30" dirty="0">
                <a:latin typeface="Arial"/>
                <a:cs typeface="Arial"/>
              </a:rPr>
              <a:t> </a:t>
            </a:r>
            <a:r>
              <a:rPr sz="2400" b="1" dirty="0">
                <a:latin typeface="Arial"/>
                <a:cs typeface="Arial"/>
              </a:rPr>
              <a:t>Flip</a:t>
            </a:r>
            <a:r>
              <a:rPr sz="2400" b="1" spc="-135" dirty="0">
                <a:latin typeface="Arial"/>
                <a:cs typeface="Arial"/>
              </a:rPr>
              <a:t> </a:t>
            </a:r>
            <a:r>
              <a:rPr sz="2400" b="1" spc="-10" dirty="0">
                <a:latin typeface="Arial"/>
                <a:cs typeface="Arial"/>
              </a:rPr>
              <a:t>Angle</a:t>
            </a:r>
            <a:endParaRPr sz="2400">
              <a:latin typeface="Arial"/>
              <a:cs typeface="Arial"/>
            </a:endParaRPr>
          </a:p>
          <a:p>
            <a:pPr marL="768985">
              <a:lnSpc>
                <a:spcPts val="2735"/>
              </a:lnSpc>
            </a:pPr>
            <a:r>
              <a:rPr sz="2400" b="1" dirty="0">
                <a:latin typeface="Arial"/>
                <a:cs typeface="Arial"/>
              </a:rPr>
              <a:t>90</a:t>
            </a:r>
            <a:r>
              <a:rPr sz="2400" b="1" baseline="24305" dirty="0">
                <a:latin typeface="Arial"/>
                <a:cs typeface="Arial"/>
              </a:rPr>
              <a:t>o</a:t>
            </a:r>
            <a:r>
              <a:rPr sz="2400" b="1" spc="-7" baseline="24305" dirty="0">
                <a:latin typeface="Arial"/>
                <a:cs typeface="Arial"/>
              </a:rPr>
              <a:t> </a:t>
            </a:r>
            <a:r>
              <a:rPr sz="2400" b="1" dirty="0">
                <a:latin typeface="Arial"/>
                <a:cs typeface="Arial"/>
              </a:rPr>
              <a:t>so</a:t>
            </a:r>
            <a:r>
              <a:rPr sz="2400" b="1" spc="-50" dirty="0">
                <a:latin typeface="Arial"/>
                <a:cs typeface="Arial"/>
              </a:rPr>
              <a:t> </a:t>
            </a:r>
            <a:r>
              <a:rPr sz="2400" b="1" dirty="0">
                <a:latin typeface="Arial"/>
                <a:cs typeface="Arial"/>
              </a:rPr>
              <a:t>that</a:t>
            </a:r>
            <a:r>
              <a:rPr sz="2400" b="1" spc="-40" dirty="0">
                <a:latin typeface="Arial"/>
                <a:cs typeface="Arial"/>
              </a:rPr>
              <a:t> </a:t>
            </a:r>
            <a:r>
              <a:rPr sz="2400" b="1" spc="-10" dirty="0">
                <a:latin typeface="Arial"/>
                <a:cs typeface="Arial"/>
              </a:rPr>
              <a:t>M</a:t>
            </a:r>
            <a:r>
              <a:rPr sz="2400" b="1" spc="-15" baseline="-20833" dirty="0">
                <a:latin typeface="Arial"/>
                <a:cs typeface="Arial"/>
              </a:rPr>
              <a:t>xy</a:t>
            </a:r>
            <a:r>
              <a:rPr sz="2400" b="1" spc="-10" dirty="0">
                <a:latin typeface="Arial"/>
                <a:cs typeface="Arial"/>
              </a:rPr>
              <a:t>=M</a:t>
            </a:r>
            <a:r>
              <a:rPr sz="2400" b="1" spc="-15" baseline="-20833" dirty="0">
                <a:latin typeface="Arial"/>
                <a:cs typeface="Arial"/>
              </a:rPr>
              <a:t>0</a:t>
            </a:r>
            <a:endParaRPr sz="2400" baseline="-20833">
              <a:latin typeface="Arial"/>
              <a:cs typeface="Arial"/>
            </a:endParaRPr>
          </a:p>
        </p:txBody>
      </p:sp>
      <p:grpSp>
        <p:nvGrpSpPr>
          <p:cNvPr id="5" name="object 5"/>
          <p:cNvGrpSpPr/>
          <p:nvPr/>
        </p:nvGrpSpPr>
        <p:grpSpPr>
          <a:xfrm>
            <a:off x="4588003" y="3390474"/>
            <a:ext cx="4109085" cy="3258185"/>
            <a:chOff x="4681474" y="3310455"/>
            <a:chExt cx="4109085" cy="3258185"/>
          </a:xfrm>
        </p:grpSpPr>
        <p:pic>
          <p:nvPicPr>
            <p:cNvPr id="6" name="object 6"/>
            <p:cNvPicPr/>
            <p:nvPr/>
          </p:nvPicPr>
          <p:blipFill>
            <a:blip r:embed="rId3" cstate="print"/>
            <a:stretch>
              <a:fillRect/>
            </a:stretch>
          </p:blipFill>
          <p:spPr>
            <a:xfrm>
              <a:off x="4761179" y="3310455"/>
              <a:ext cx="4029106" cy="3252153"/>
            </a:xfrm>
            <a:prstGeom prst="rect">
              <a:avLst/>
            </a:prstGeom>
          </p:spPr>
        </p:pic>
        <p:sp>
          <p:nvSpPr>
            <p:cNvPr id="7" name="object 7"/>
            <p:cNvSpPr/>
            <p:nvPr/>
          </p:nvSpPr>
          <p:spPr>
            <a:xfrm>
              <a:off x="4761179" y="3763796"/>
              <a:ext cx="749300" cy="731520"/>
            </a:xfrm>
            <a:custGeom>
              <a:avLst/>
              <a:gdLst/>
              <a:ahLst/>
              <a:cxnLst/>
              <a:rect l="l" t="t" r="r" b="b"/>
              <a:pathLst>
                <a:path w="749300" h="731520">
                  <a:moveTo>
                    <a:pt x="749230" y="0"/>
                  </a:moveTo>
                  <a:lnTo>
                    <a:pt x="0" y="0"/>
                  </a:lnTo>
                  <a:lnTo>
                    <a:pt x="0" y="731185"/>
                  </a:lnTo>
                  <a:lnTo>
                    <a:pt x="749230" y="731185"/>
                  </a:lnTo>
                  <a:lnTo>
                    <a:pt x="749230" y="0"/>
                  </a:lnTo>
                  <a:close/>
                </a:path>
              </a:pathLst>
            </a:custGeom>
            <a:solidFill>
              <a:srgbClr val="FFFFFF"/>
            </a:solidFill>
          </p:spPr>
          <p:txBody>
            <a:bodyPr wrap="square" lIns="0" tIns="0" rIns="0" bIns="0" rtlCol="0"/>
            <a:lstStyle/>
            <a:p>
              <a:endParaRPr/>
            </a:p>
          </p:txBody>
        </p:sp>
        <p:sp>
          <p:nvSpPr>
            <p:cNvPr id="8" name="object 8"/>
            <p:cNvSpPr/>
            <p:nvPr/>
          </p:nvSpPr>
          <p:spPr>
            <a:xfrm>
              <a:off x="4761179" y="3763796"/>
              <a:ext cx="749300" cy="731520"/>
            </a:xfrm>
            <a:custGeom>
              <a:avLst/>
              <a:gdLst/>
              <a:ahLst/>
              <a:cxnLst/>
              <a:rect l="l" t="t" r="r" b="b"/>
              <a:pathLst>
                <a:path w="749300" h="731520">
                  <a:moveTo>
                    <a:pt x="0" y="731185"/>
                  </a:moveTo>
                  <a:lnTo>
                    <a:pt x="749230" y="731185"/>
                  </a:lnTo>
                  <a:lnTo>
                    <a:pt x="749230" y="0"/>
                  </a:lnTo>
                  <a:lnTo>
                    <a:pt x="0" y="0"/>
                  </a:lnTo>
                  <a:lnTo>
                    <a:pt x="0" y="731185"/>
                  </a:lnTo>
                  <a:close/>
                </a:path>
              </a:pathLst>
            </a:custGeom>
            <a:ln w="10624">
              <a:solidFill>
                <a:srgbClr val="FFFFFF"/>
              </a:solidFill>
            </a:ln>
          </p:spPr>
          <p:txBody>
            <a:bodyPr wrap="square" lIns="0" tIns="0" rIns="0" bIns="0" rtlCol="0"/>
            <a:lstStyle/>
            <a:p>
              <a:endParaRPr/>
            </a:p>
          </p:txBody>
        </p:sp>
        <p:sp>
          <p:nvSpPr>
            <p:cNvPr id="9" name="object 9"/>
            <p:cNvSpPr/>
            <p:nvPr/>
          </p:nvSpPr>
          <p:spPr>
            <a:xfrm>
              <a:off x="4686787" y="5401419"/>
              <a:ext cx="824230" cy="1161415"/>
            </a:xfrm>
            <a:custGeom>
              <a:avLst/>
              <a:gdLst/>
              <a:ahLst/>
              <a:cxnLst/>
              <a:rect l="l" t="t" r="r" b="b"/>
              <a:pathLst>
                <a:path w="824229" h="1161415">
                  <a:moveTo>
                    <a:pt x="823622" y="0"/>
                  </a:moveTo>
                  <a:lnTo>
                    <a:pt x="0" y="0"/>
                  </a:lnTo>
                  <a:lnTo>
                    <a:pt x="0" y="1161398"/>
                  </a:lnTo>
                  <a:lnTo>
                    <a:pt x="823622" y="1161398"/>
                  </a:lnTo>
                  <a:lnTo>
                    <a:pt x="823622" y="0"/>
                  </a:lnTo>
                  <a:close/>
                </a:path>
              </a:pathLst>
            </a:custGeom>
            <a:solidFill>
              <a:srgbClr val="FFFFFF"/>
            </a:solidFill>
          </p:spPr>
          <p:txBody>
            <a:bodyPr wrap="square" lIns="0" tIns="0" rIns="0" bIns="0" rtlCol="0"/>
            <a:lstStyle/>
            <a:p>
              <a:endParaRPr/>
            </a:p>
          </p:txBody>
        </p:sp>
        <p:sp>
          <p:nvSpPr>
            <p:cNvPr id="10" name="object 10"/>
            <p:cNvSpPr/>
            <p:nvPr/>
          </p:nvSpPr>
          <p:spPr>
            <a:xfrm>
              <a:off x="4686787" y="5401419"/>
              <a:ext cx="824230" cy="1161415"/>
            </a:xfrm>
            <a:custGeom>
              <a:avLst/>
              <a:gdLst/>
              <a:ahLst/>
              <a:cxnLst/>
              <a:rect l="l" t="t" r="r" b="b"/>
              <a:pathLst>
                <a:path w="824229" h="1161415">
                  <a:moveTo>
                    <a:pt x="0" y="1161398"/>
                  </a:moveTo>
                  <a:lnTo>
                    <a:pt x="823622" y="1161398"/>
                  </a:lnTo>
                  <a:lnTo>
                    <a:pt x="823622" y="0"/>
                  </a:lnTo>
                  <a:lnTo>
                    <a:pt x="0" y="0"/>
                  </a:lnTo>
                  <a:lnTo>
                    <a:pt x="0" y="1161398"/>
                  </a:lnTo>
                  <a:close/>
                </a:path>
              </a:pathLst>
            </a:custGeom>
            <a:ln w="10625">
              <a:solidFill>
                <a:srgbClr val="FFFFFF"/>
              </a:solidFill>
            </a:ln>
          </p:spPr>
          <p:txBody>
            <a:bodyPr wrap="square" lIns="0" tIns="0" rIns="0" bIns="0" rtlCol="0"/>
            <a:lstStyle/>
            <a:p>
              <a:endParaRPr/>
            </a:p>
          </p:txBody>
        </p:sp>
      </p:grpSp>
      <p:pic>
        <p:nvPicPr>
          <p:cNvPr id="11" name="object 11"/>
          <p:cNvPicPr/>
          <p:nvPr/>
        </p:nvPicPr>
        <p:blipFill>
          <a:blip r:embed="rId4" cstate="print"/>
          <a:stretch>
            <a:fillRect/>
          </a:stretch>
        </p:blipFill>
        <p:spPr>
          <a:xfrm>
            <a:off x="257992" y="3497961"/>
            <a:ext cx="3812955" cy="3114833"/>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439035">
              <a:spcBef>
                <a:spcPts val="95"/>
              </a:spcBef>
            </a:pPr>
            <a:r>
              <a:rPr dirty="0"/>
              <a:t>M</a:t>
            </a:r>
            <a:r>
              <a:rPr spc="-35" dirty="0"/>
              <a:t> </a:t>
            </a:r>
            <a:r>
              <a:rPr spc="-10" dirty="0"/>
              <a:t>Relaxation</a:t>
            </a:r>
          </a:p>
        </p:txBody>
      </p:sp>
      <p:sp>
        <p:nvSpPr>
          <p:cNvPr id="4" name="object 4"/>
          <p:cNvSpPr txBox="1"/>
          <p:nvPr/>
        </p:nvSpPr>
        <p:spPr>
          <a:xfrm>
            <a:off x="533400" y="879352"/>
            <a:ext cx="7531734" cy="2612254"/>
          </a:xfrm>
          <a:prstGeom prst="rect">
            <a:avLst/>
          </a:prstGeom>
        </p:spPr>
        <p:txBody>
          <a:bodyPr vert="horz" wrap="square" lIns="0" tIns="54610" rIns="0" bIns="0" rtlCol="0">
            <a:spAutoFit/>
          </a:bodyPr>
          <a:lstStyle/>
          <a:p>
            <a:pPr marL="25400" marR="17780">
              <a:lnSpc>
                <a:spcPts val="2590"/>
              </a:lnSpc>
              <a:spcBef>
                <a:spcPts val="430"/>
              </a:spcBef>
            </a:pPr>
            <a:r>
              <a:rPr sz="2400" b="1" dirty="0">
                <a:latin typeface="Arial"/>
                <a:cs typeface="Arial"/>
              </a:rPr>
              <a:t>When</a:t>
            </a:r>
            <a:r>
              <a:rPr sz="2400" b="1" spc="-20" dirty="0">
                <a:latin typeface="Arial"/>
                <a:cs typeface="Arial"/>
              </a:rPr>
              <a:t> </a:t>
            </a:r>
            <a:r>
              <a:rPr sz="2400" b="1" dirty="0">
                <a:latin typeface="Arial"/>
                <a:cs typeface="Arial"/>
              </a:rPr>
              <a:t>the</a:t>
            </a:r>
            <a:r>
              <a:rPr sz="2400" b="1" spc="-15" dirty="0">
                <a:latin typeface="Arial"/>
                <a:cs typeface="Arial"/>
              </a:rPr>
              <a:t> </a:t>
            </a:r>
            <a:r>
              <a:rPr sz="2400" b="1" dirty="0">
                <a:latin typeface="Arial"/>
                <a:cs typeface="Arial"/>
              </a:rPr>
              <a:t>RF</a:t>
            </a:r>
            <a:r>
              <a:rPr sz="2400" b="1" spc="-10" dirty="0">
                <a:latin typeface="Arial"/>
                <a:cs typeface="Arial"/>
              </a:rPr>
              <a:t> </a:t>
            </a:r>
            <a:r>
              <a:rPr sz="2400" b="1" dirty="0">
                <a:latin typeface="Arial"/>
                <a:cs typeface="Arial"/>
              </a:rPr>
              <a:t>Pulse</a:t>
            </a:r>
            <a:r>
              <a:rPr sz="2400" b="1" spc="-15" dirty="0">
                <a:latin typeface="Arial"/>
                <a:cs typeface="Arial"/>
              </a:rPr>
              <a:t> </a:t>
            </a:r>
            <a:r>
              <a:rPr sz="2400" b="1" dirty="0">
                <a:latin typeface="Arial"/>
                <a:cs typeface="Arial"/>
              </a:rPr>
              <a:t>is</a:t>
            </a:r>
            <a:r>
              <a:rPr sz="2400" b="1" spc="-15" dirty="0">
                <a:latin typeface="Arial"/>
                <a:cs typeface="Arial"/>
              </a:rPr>
              <a:t> </a:t>
            </a:r>
            <a:r>
              <a:rPr sz="2400" b="1" dirty="0">
                <a:latin typeface="Arial"/>
                <a:cs typeface="Arial"/>
              </a:rPr>
              <a:t>Off,</a:t>
            </a:r>
            <a:r>
              <a:rPr sz="2400" b="1" spc="-30" dirty="0">
                <a:latin typeface="Arial"/>
                <a:cs typeface="Arial"/>
              </a:rPr>
              <a:t> </a:t>
            </a:r>
            <a:r>
              <a:rPr sz="2400" b="1" dirty="0">
                <a:latin typeface="Arial"/>
                <a:cs typeface="Arial"/>
              </a:rPr>
              <a:t>M Will</a:t>
            </a:r>
            <a:r>
              <a:rPr sz="2400" b="1" spc="-35" dirty="0">
                <a:latin typeface="Arial"/>
                <a:cs typeface="Arial"/>
              </a:rPr>
              <a:t> </a:t>
            </a:r>
            <a:r>
              <a:rPr sz="2400" b="1" spc="-20" dirty="0">
                <a:latin typeface="Arial"/>
                <a:cs typeface="Arial"/>
              </a:rPr>
              <a:t>Re-</a:t>
            </a:r>
            <a:r>
              <a:rPr sz="2400" b="1" dirty="0">
                <a:latin typeface="Arial"/>
                <a:cs typeface="Arial"/>
              </a:rPr>
              <a:t>align</a:t>
            </a:r>
            <a:r>
              <a:rPr sz="2400" b="1" spc="-15" dirty="0">
                <a:latin typeface="Arial"/>
                <a:cs typeface="Arial"/>
              </a:rPr>
              <a:t> </a:t>
            </a:r>
            <a:r>
              <a:rPr sz="2400" b="1" dirty="0">
                <a:latin typeface="Arial"/>
                <a:cs typeface="Arial"/>
              </a:rPr>
              <a:t>with</a:t>
            </a:r>
            <a:r>
              <a:rPr sz="2400" b="1" spc="-45" dirty="0">
                <a:latin typeface="Arial"/>
                <a:cs typeface="Arial"/>
              </a:rPr>
              <a:t> </a:t>
            </a:r>
            <a:r>
              <a:rPr sz="2400" b="1" spc="-25" dirty="0">
                <a:latin typeface="Arial"/>
                <a:cs typeface="Arial"/>
              </a:rPr>
              <a:t>B</a:t>
            </a:r>
            <a:r>
              <a:rPr sz="2400" b="1" spc="-37" baseline="-20833" dirty="0">
                <a:latin typeface="Arial"/>
                <a:cs typeface="Arial"/>
              </a:rPr>
              <a:t>0</a:t>
            </a:r>
            <a:r>
              <a:rPr sz="2400" b="1" spc="-25" dirty="0">
                <a:latin typeface="Arial"/>
                <a:cs typeface="Arial"/>
              </a:rPr>
              <a:t>. </a:t>
            </a:r>
            <a:r>
              <a:rPr sz="2400" b="1" dirty="0">
                <a:latin typeface="Arial"/>
                <a:cs typeface="Arial"/>
              </a:rPr>
              <a:t>The</a:t>
            </a:r>
            <a:r>
              <a:rPr sz="2400" b="1" spc="-55" dirty="0">
                <a:latin typeface="Arial"/>
                <a:cs typeface="Arial"/>
              </a:rPr>
              <a:t> </a:t>
            </a:r>
            <a:r>
              <a:rPr sz="2400" b="1" dirty="0">
                <a:latin typeface="Arial"/>
                <a:cs typeface="Arial"/>
              </a:rPr>
              <a:t>Excess</a:t>
            </a:r>
            <a:r>
              <a:rPr sz="2400" b="1" spc="-20" dirty="0">
                <a:latin typeface="Arial"/>
                <a:cs typeface="Arial"/>
              </a:rPr>
              <a:t> </a:t>
            </a:r>
            <a:r>
              <a:rPr sz="2400" b="1" dirty="0">
                <a:latin typeface="Arial"/>
                <a:cs typeface="Arial"/>
              </a:rPr>
              <a:t>Energy</a:t>
            </a:r>
            <a:r>
              <a:rPr sz="2400" b="1" spc="-40" dirty="0">
                <a:latin typeface="Arial"/>
                <a:cs typeface="Arial"/>
              </a:rPr>
              <a:t> </a:t>
            </a:r>
            <a:r>
              <a:rPr sz="2400" b="1" dirty="0">
                <a:latin typeface="Arial"/>
                <a:cs typeface="Arial"/>
              </a:rPr>
              <a:t>Will</a:t>
            </a:r>
            <a:r>
              <a:rPr sz="2400" b="1" spc="-80" dirty="0">
                <a:latin typeface="Arial"/>
                <a:cs typeface="Arial"/>
              </a:rPr>
              <a:t> </a:t>
            </a:r>
            <a:r>
              <a:rPr sz="2400" b="1" dirty="0">
                <a:latin typeface="Arial"/>
                <a:cs typeface="Arial"/>
              </a:rPr>
              <a:t>be</a:t>
            </a:r>
            <a:r>
              <a:rPr sz="2400" b="1" spc="-40" dirty="0">
                <a:latin typeface="Arial"/>
                <a:cs typeface="Arial"/>
              </a:rPr>
              <a:t> </a:t>
            </a:r>
            <a:r>
              <a:rPr sz="2400" b="1" dirty="0">
                <a:latin typeface="Arial"/>
                <a:cs typeface="Arial"/>
              </a:rPr>
              <a:t>Released.</a:t>
            </a:r>
            <a:r>
              <a:rPr sz="2400" b="1" spc="-40" dirty="0">
                <a:latin typeface="Arial"/>
                <a:cs typeface="Arial"/>
              </a:rPr>
              <a:t> </a:t>
            </a:r>
            <a:r>
              <a:rPr sz="2400" b="1" dirty="0">
                <a:latin typeface="Arial"/>
                <a:cs typeface="Arial"/>
              </a:rPr>
              <a:t>The</a:t>
            </a:r>
            <a:r>
              <a:rPr sz="2400" b="1" spc="-55" dirty="0">
                <a:latin typeface="Arial"/>
                <a:cs typeface="Arial"/>
              </a:rPr>
              <a:t> </a:t>
            </a:r>
            <a:r>
              <a:rPr sz="2400" b="1" dirty="0">
                <a:latin typeface="Arial"/>
                <a:cs typeface="Arial"/>
              </a:rPr>
              <a:t>RF</a:t>
            </a:r>
            <a:r>
              <a:rPr sz="2400" b="1" spc="-35" dirty="0">
                <a:latin typeface="Arial"/>
                <a:cs typeface="Arial"/>
              </a:rPr>
              <a:t> </a:t>
            </a:r>
            <a:r>
              <a:rPr sz="2400" b="1" spc="-10" dirty="0">
                <a:latin typeface="Arial"/>
                <a:cs typeface="Arial"/>
              </a:rPr>
              <a:t>Signal </a:t>
            </a:r>
            <a:r>
              <a:rPr sz="2400" b="1" dirty="0">
                <a:latin typeface="Arial"/>
                <a:cs typeface="Arial"/>
              </a:rPr>
              <a:t>will</a:t>
            </a:r>
            <a:r>
              <a:rPr sz="2400" b="1" spc="-80" dirty="0">
                <a:latin typeface="Arial"/>
                <a:cs typeface="Arial"/>
              </a:rPr>
              <a:t> </a:t>
            </a:r>
            <a:r>
              <a:rPr sz="2400" b="1" dirty="0">
                <a:latin typeface="Arial"/>
                <a:cs typeface="Arial"/>
              </a:rPr>
              <a:t>Decay</a:t>
            </a:r>
            <a:r>
              <a:rPr sz="2400" b="1" spc="-10" dirty="0">
                <a:latin typeface="Arial"/>
                <a:cs typeface="Arial"/>
              </a:rPr>
              <a:t> </a:t>
            </a:r>
            <a:r>
              <a:rPr sz="2400" b="1" dirty="0">
                <a:latin typeface="Arial"/>
                <a:cs typeface="Arial"/>
              </a:rPr>
              <a:t>to</a:t>
            </a:r>
            <a:r>
              <a:rPr sz="2400" b="1" spc="-25" dirty="0">
                <a:latin typeface="Arial"/>
                <a:cs typeface="Arial"/>
              </a:rPr>
              <a:t> </a:t>
            </a:r>
            <a:r>
              <a:rPr sz="2400" b="1" dirty="0">
                <a:latin typeface="Arial"/>
                <a:cs typeface="Arial"/>
              </a:rPr>
              <a:t>Zero.</a:t>
            </a:r>
            <a:r>
              <a:rPr sz="2400" b="1" spc="-30" dirty="0">
                <a:latin typeface="Arial"/>
                <a:cs typeface="Arial"/>
              </a:rPr>
              <a:t> </a:t>
            </a:r>
            <a:r>
              <a:rPr sz="2400" b="1" dirty="0">
                <a:latin typeface="Arial"/>
                <a:cs typeface="Arial"/>
              </a:rPr>
              <a:t>This</a:t>
            </a:r>
            <a:r>
              <a:rPr sz="2400" b="1" spc="-35" dirty="0">
                <a:latin typeface="Arial"/>
                <a:cs typeface="Arial"/>
              </a:rPr>
              <a:t> </a:t>
            </a:r>
            <a:r>
              <a:rPr sz="2400" b="1" dirty="0">
                <a:latin typeface="Arial"/>
                <a:cs typeface="Arial"/>
              </a:rPr>
              <a:t>Free</a:t>
            </a:r>
            <a:r>
              <a:rPr sz="2400" b="1" spc="-25" dirty="0">
                <a:latin typeface="Arial"/>
                <a:cs typeface="Arial"/>
              </a:rPr>
              <a:t> </a:t>
            </a:r>
            <a:r>
              <a:rPr sz="2400" b="1" dirty="0">
                <a:latin typeface="Arial"/>
                <a:cs typeface="Arial"/>
              </a:rPr>
              <a:t>Induction</a:t>
            </a:r>
            <a:r>
              <a:rPr sz="2400" b="1" spc="-60" dirty="0">
                <a:latin typeface="Arial"/>
                <a:cs typeface="Arial"/>
              </a:rPr>
              <a:t> </a:t>
            </a:r>
            <a:r>
              <a:rPr sz="2400" b="1" dirty="0">
                <a:latin typeface="Arial"/>
                <a:cs typeface="Arial"/>
              </a:rPr>
              <a:t>Decay</a:t>
            </a:r>
            <a:r>
              <a:rPr sz="2400" b="1" spc="-10" dirty="0">
                <a:latin typeface="Arial"/>
                <a:cs typeface="Arial"/>
              </a:rPr>
              <a:t> (FID) Gives</a:t>
            </a:r>
            <a:endParaRPr sz="2400">
              <a:latin typeface="Arial"/>
              <a:cs typeface="Arial"/>
            </a:endParaRPr>
          </a:p>
          <a:p>
            <a:pPr marL="709930" indent="-227329">
              <a:spcBef>
                <a:spcPts val="254"/>
              </a:spcBef>
              <a:buFont typeface="Arial MT"/>
              <a:buChar char="•"/>
              <a:tabLst>
                <a:tab pos="709930" algn="l"/>
              </a:tabLst>
            </a:pPr>
            <a:r>
              <a:rPr sz="2400" b="1" dirty="0">
                <a:latin typeface="Arial"/>
                <a:cs typeface="Arial"/>
              </a:rPr>
              <a:t>NMR</a:t>
            </a:r>
            <a:r>
              <a:rPr sz="2400" b="1" spc="-55" dirty="0">
                <a:latin typeface="Arial"/>
                <a:cs typeface="Arial"/>
              </a:rPr>
              <a:t> </a:t>
            </a:r>
            <a:r>
              <a:rPr sz="2400" b="1" spc="-10" dirty="0">
                <a:latin typeface="Arial"/>
                <a:cs typeface="Arial"/>
              </a:rPr>
              <a:t>Signal</a:t>
            </a:r>
            <a:endParaRPr sz="2400">
              <a:latin typeface="Arial"/>
              <a:cs typeface="Arial"/>
            </a:endParaRPr>
          </a:p>
          <a:p>
            <a:pPr marL="709930" indent="-227329">
              <a:spcBef>
                <a:spcPts val="290"/>
              </a:spcBef>
              <a:buFont typeface="Arial MT"/>
              <a:buChar char="•"/>
              <a:tabLst>
                <a:tab pos="709930" algn="l"/>
              </a:tabLst>
            </a:pPr>
            <a:r>
              <a:rPr sz="2400" b="1" dirty="0">
                <a:latin typeface="Arial"/>
                <a:cs typeface="Arial"/>
              </a:rPr>
              <a:t>At</a:t>
            </a:r>
            <a:r>
              <a:rPr sz="2400" b="1" spc="-50" dirty="0">
                <a:latin typeface="Arial"/>
                <a:cs typeface="Arial"/>
              </a:rPr>
              <a:t> </a:t>
            </a:r>
            <a:r>
              <a:rPr sz="2400" b="1" dirty="0">
                <a:latin typeface="Arial"/>
                <a:cs typeface="Arial"/>
              </a:rPr>
              <a:t>the</a:t>
            </a:r>
            <a:r>
              <a:rPr sz="2400" b="1" spc="-60" dirty="0">
                <a:latin typeface="Arial"/>
                <a:cs typeface="Arial"/>
              </a:rPr>
              <a:t> </a:t>
            </a:r>
            <a:r>
              <a:rPr sz="2400" b="1" dirty="0">
                <a:latin typeface="Arial"/>
                <a:cs typeface="Arial"/>
              </a:rPr>
              <a:t>Resonance</a:t>
            </a:r>
            <a:r>
              <a:rPr sz="2400" b="1" spc="-30" dirty="0">
                <a:latin typeface="Arial"/>
                <a:cs typeface="Arial"/>
              </a:rPr>
              <a:t> </a:t>
            </a:r>
            <a:r>
              <a:rPr sz="2400" b="1" spc="-10" dirty="0">
                <a:latin typeface="Arial"/>
                <a:cs typeface="Arial"/>
              </a:rPr>
              <a:t>Frequency</a:t>
            </a:r>
            <a:endParaRPr sz="2400">
              <a:latin typeface="Arial"/>
              <a:cs typeface="Arial"/>
            </a:endParaRPr>
          </a:p>
          <a:p>
            <a:pPr marL="709930" indent="-227329">
              <a:spcBef>
                <a:spcPts val="290"/>
              </a:spcBef>
              <a:buFont typeface="Arial MT"/>
              <a:buChar char="•"/>
              <a:tabLst>
                <a:tab pos="709930" algn="l"/>
              </a:tabLst>
            </a:pPr>
            <a:r>
              <a:rPr sz="2400" b="1" dirty="0">
                <a:latin typeface="Arial"/>
                <a:cs typeface="Arial"/>
              </a:rPr>
              <a:t>Proportional</a:t>
            </a:r>
            <a:r>
              <a:rPr sz="2400" b="1" spc="-30" dirty="0">
                <a:latin typeface="Arial"/>
                <a:cs typeface="Arial"/>
              </a:rPr>
              <a:t> </a:t>
            </a:r>
            <a:r>
              <a:rPr sz="2400" b="1" dirty="0">
                <a:latin typeface="Arial"/>
                <a:cs typeface="Arial"/>
              </a:rPr>
              <a:t>to</a:t>
            </a:r>
            <a:r>
              <a:rPr sz="2400" b="1" spc="-25" dirty="0">
                <a:latin typeface="Arial"/>
                <a:cs typeface="Arial"/>
              </a:rPr>
              <a:t> </a:t>
            </a:r>
            <a:r>
              <a:rPr sz="2400" b="1" dirty="0">
                <a:latin typeface="Arial"/>
                <a:cs typeface="Arial"/>
              </a:rPr>
              <a:t>Proton</a:t>
            </a:r>
            <a:r>
              <a:rPr sz="2400" b="1" spc="-10" dirty="0">
                <a:latin typeface="Arial"/>
                <a:cs typeface="Arial"/>
              </a:rPr>
              <a:t> Density</a:t>
            </a:r>
            <a:endParaRPr sz="2400">
              <a:latin typeface="Arial"/>
              <a:cs typeface="Arial"/>
            </a:endParaRPr>
          </a:p>
        </p:txBody>
      </p:sp>
      <p:grpSp>
        <p:nvGrpSpPr>
          <p:cNvPr id="5" name="object 5"/>
          <p:cNvGrpSpPr/>
          <p:nvPr/>
        </p:nvGrpSpPr>
        <p:grpSpPr>
          <a:xfrm>
            <a:off x="1209929" y="3656652"/>
            <a:ext cx="5507355" cy="2640965"/>
            <a:chOff x="1532000" y="3794518"/>
            <a:chExt cx="5507355" cy="2640965"/>
          </a:xfrm>
        </p:grpSpPr>
        <p:pic>
          <p:nvPicPr>
            <p:cNvPr id="6" name="object 6"/>
            <p:cNvPicPr/>
            <p:nvPr/>
          </p:nvPicPr>
          <p:blipFill>
            <a:blip r:embed="rId3" cstate="print"/>
            <a:stretch>
              <a:fillRect/>
            </a:stretch>
          </p:blipFill>
          <p:spPr>
            <a:xfrm>
              <a:off x="1532000" y="3794518"/>
              <a:ext cx="5507228" cy="2640965"/>
            </a:xfrm>
            <a:prstGeom prst="rect">
              <a:avLst/>
            </a:prstGeom>
          </p:spPr>
        </p:pic>
        <p:sp>
          <p:nvSpPr>
            <p:cNvPr id="7" name="object 7"/>
            <p:cNvSpPr/>
            <p:nvPr/>
          </p:nvSpPr>
          <p:spPr>
            <a:xfrm>
              <a:off x="5100828" y="4263529"/>
              <a:ext cx="407670" cy="485140"/>
            </a:xfrm>
            <a:custGeom>
              <a:avLst/>
              <a:gdLst/>
              <a:ahLst/>
              <a:cxnLst/>
              <a:rect l="l" t="t" r="r" b="b"/>
              <a:pathLst>
                <a:path w="407670" h="485139">
                  <a:moveTo>
                    <a:pt x="407619" y="0"/>
                  </a:moveTo>
                  <a:lnTo>
                    <a:pt x="0" y="0"/>
                  </a:lnTo>
                  <a:lnTo>
                    <a:pt x="0" y="484746"/>
                  </a:lnTo>
                  <a:lnTo>
                    <a:pt x="407619" y="484746"/>
                  </a:lnTo>
                  <a:lnTo>
                    <a:pt x="407619" y="0"/>
                  </a:lnTo>
                  <a:close/>
                </a:path>
              </a:pathLst>
            </a:custGeom>
            <a:solidFill>
              <a:srgbClr val="FFFFFF"/>
            </a:solidFill>
          </p:spPr>
          <p:txBody>
            <a:bodyPr wrap="square" lIns="0" tIns="0" rIns="0" bIns="0" rtlCol="0"/>
            <a:lstStyle/>
            <a:p>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509520">
              <a:spcBef>
                <a:spcPts val="95"/>
              </a:spcBef>
            </a:pPr>
            <a:r>
              <a:rPr dirty="0"/>
              <a:t>MRI</a:t>
            </a:r>
            <a:r>
              <a:rPr spc="-70" dirty="0"/>
              <a:t> </a:t>
            </a:r>
            <a:r>
              <a:rPr spc="-10" dirty="0"/>
              <a:t>Physics</a:t>
            </a:r>
          </a:p>
        </p:txBody>
      </p:sp>
      <p:sp>
        <p:nvSpPr>
          <p:cNvPr id="4" name="object 4"/>
          <p:cNvSpPr txBox="1"/>
          <p:nvPr/>
        </p:nvSpPr>
        <p:spPr>
          <a:xfrm>
            <a:off x="743682" y="1066800"/>
            <a:ext cx="7368540" cy="5147310"/>
          </a:xfrm>
          <a:prstGeom prst="rect">
            <a:avLst/>
          </a:prstGeom>
        </p:spPr>
        <p:txBody>
          <a:bodyPr vert="horz" wrap="square" lIns="0" tIns="12065" rIns="0" bIns="0" rtlCol="0">
            <a:spAutoFit/>
          </a:bodyPr>
          <a:lstStyle/>
          <a:p>
            <a:pPr marL="354965" indent="-342265">
              <a:spcBef>
                <a:spcPts val="95"/>
              </a:spcBef>
              <a:buFont typeface="Arial MT"/>
              <a:buChar char="•"/>
              <a:tabLst>
                <a:tab pos="354965" algn="l"/>
              </a:tabLst>
            </a:pPr>
            <a:r>
              <a:rPr sz="2800" b="1" dirty="0">
                <a:latin typeface="Arial"/>
                <a:cs typeface="Arial"/>
              </a:rPr>
              <a:t>Preview</a:t>
            </a:r>
            <a:r>
              <a:rPr sz="2800" b="1" spc="-70" dirty="0">
                <a:latin typeface="Arial"/>
                <a:cs typeface="Arial"/>
              </a:rPr>
              <a:t> </a:t>
            </a:r>
            <a:r>
              <a:rPr sz="2800" b="1" dirty="0">
                <a:latin typeface="Arial"/>
                <a:cs typeface="Arial"/>
              </a:rPr>
              <a:t>&amp;</a:t>
            </a:r>
            <a:r>
              <a:rPr sz="2800" b="1" spc="-65" dirty="0">
                <a:latin typeface="Arial"/>
                <a:cs typeface="Arial"/>
              </a:rPr>
              <a:t> </a:t>
            </a:r>
            <a:r>
              <a:rPr sz="2800" b="1" spc="-10" dirty="0">
                <a:latin typeface="Arial"/>
                <a:cs typeface="Arial"/>
              </a:rPr>
              <a:t>Review</a:t>
            </a:r>
            <a:endParaRPr sz="2800" dirty="0">
              <a:latin typeface="Arial"/>
              <a:cs typeface="Arial"/>
            </a:endParaRPr>
          </a:p>
          <a:p>
            <a:pPr marL="354965" indent="-342265">
              <a:buFont typeface="Arial MT"/>
              <a:buChar char="•"/>
              <a:tabLst>
                <a:tab pos="354965" algn="l"/>
              </a:tabLst>
            </a:pPr>
            <a:r>
              <a:rPr sz="2800" b="1" dirty="0">
                <a:latin typeface="Arial"/>
                <a:cs typeface="Arial"/>
              </a:rPr>
              <a:t>Physical</a:t>
            </a:r>
            <a:r>
              <a:rPr sz="2800" b="1" spc="-110" dirty="0">
                <a:latin typeface="Arial"/>
                <a:cs typeface="Arial"/>
              </a:rPr>
              <a:t> </a:t>
            </a:r>
            <a:r>
              <a:rPr sz="2800" b="1" spc="-10" dirty="0">
                <a:latin typeface="Arial"/>
                <a:cs typeface="Arial"/>
              </a:rPr>
              <a:t>Foundation</a:t>
            </a:r>
            <a:endParaRPr sz="2800" dirty="0">
              <a:latin typeface="Arial"/>
              <a:cs typeface="Arial"/>
            </a:endParaRPr>
          </a:p>
          <a:p>
            <a:pPr marL="927100" marR="5080"/>
            <a:r>
              <a:rPr sz="2800" dirty="0">
                <a:latin typeface="Arial MT"/>
                <a:cs typeface="Arial MT"/>
              </a:rPr>
              <a:t>Magnetic</a:t>
            </a:r>
            <a:r>
              <a:rPr sz="2800" spc="-120" dirty="0">
                <a:latin typeface="Arial MT"/>
                <a:cs typeface="Arial MT"/>
              </a:rPr>
              <a:t> </a:t>
            </a:r>
            <a:r>
              <a:rPr sz="2800" dirty="0">
                <a:latin typeface="Arial MT"/>
                <a:cs typeface="Arial MT"/>
              </a:rPr>
              <a:t>Moment</a:t>
            </a:r>
            <a:r>
              <a:rPr sz="2800" spc="-105" dirty="0">
                <a:latin typeface="Arial MT"/>
                <a:cs typeface="Arial MT"/>
              </a:rPr>
              <a:t> </a:t>
            </a:r>
            <a:r>
              <a:rPr sz="2800" dirty="0">
                <a:latin typeface="Arial MT"/>
                <a:cs typeface="Arial MT"/>
              </a:rPr>
              <a:t>(Quantum</a:t>
            </a:r>
            <a:r>
              <a:rPr sz="2800" spc="-110" dirty="0">
                <a:latin typeface="Arial MT"/>
                <a:cs typeface="Arial MT"/>
              </a:rPr>
              <a:t> </a:t>
            </a:r>
            <a:r>
              <a:rPr sz="2800" spc="-10" dirty="0">
                <a:latin typeface="Arial MT"/>
                <a:cs typeface="Arial MT"/>
              </a:rPr>
              <a:t>Mechanics) </a:t>
            </a:r>
            <a:r>
              <a:rPr sz="2800" dirty="0">
                <a:latin typeface="Arial MT"/>
                <a:cs typeface="Arial MT"/>
              </a:rPr>
              <a:t>Magnetization</a:t>
            </a:r>
            <a:r>
              <a:rPr sz="2800" spc="-135" dirty="0">
                <a:latin typeface="Arial MT"/>
                <a:cs typeface="Arial MT"/>
              </a:rPr>
              <a:t> </a:t>
            </a:r>
            <a:r>
              <a:rPr sz="2800" dirty="0">
                <a:latin typeface="Arial MT"/>
                <a:cs typeface="Arial MT"/>
              </a:rPr>
              <a:t>(Classic</a:t>
            </a:r>
            <a:r>
              <a:rPr sz="2800" spc="-135" dirty="0">
                <a:latin typeface="Arial MT"/>
                <a:cs typeface="Arial MT"/>
              </a:rPr>
              <a:t> </a:t>
            </a:r>
            <a:r>
              <a:rPr sz="2800" spc="-10" dirty="0">
                <a:latin typeface="Arial MT"/>
                <a:cs typeface="Arial MT"/>
              </a:rPr>
              <a:t>Model) Precession</a:t>
            </a:r>
            <a:endParaRPr sz="2800" dirty="0">
              <a:latin typeface="Arial MT"/>
              <a:cs typeface="Arial MT"/>
            </a:endParaRPr>
          </a:p>
          <a:p>
            <a:pPr marL="354965" indent="-342265">
              <a:spcBef>
                <a:spcPts val="5"/>
              </a:spcBef>
              <a:buFont typeface="Arial MT"/>
              <a:buChar char="•"/>
              <a:tabLst>
                <a:tab pos="354965" algn="l"/>
              </a:tabLst>
            </a:pPr>
            <a:r>
              <a:rPr sz="2800" b="1" dirty="0">
                <a:latin typeface="Arial"/>
                <a:cs typeface="Arial"/>
              </a:rPr>
              <a:t>Signal</a:t>
            </a:r>
            <a:r>
              <a:rPr sz="2800" b="1" spc="-85" dirty="0">
                <a:latin typeface="Arial"/>
                <a:cs typeface="Arial"/>
              </a:rPr>
              <a:t> </a:t>
            </a:r>
            <a:r>
              <a:rPr sz="2800" b="1" spc="-10" dirty="0">
                <a:latin typeface="Arial"/>
                <a:cs typeface="Arial"/>
              </a:rPr>
              <a:t>Generation</a:t>
            </a:r>
            <a:endParaRPr sz="2800" dirty="0">
              <a:latin typeface="Arial"/>
              <a:cs typeface="Arial"/>
            </a:endParaRPr>
          </a:p>
          <a:p>
            <a:pPr marL="927100" marR="511175"/>
            <a:r>
              <a:rPr sz="2800" dirty="0">
                <a:latin typeface="Arial MT"/>
                <a:cs typeface="Arial MT"/>
              </a:rPr>
              <a:t>RF</a:t>
            </a:r>
            <a:r>
              <a:rPr sz="2800" spc="-105" dirty="0">
                <a:latin typeface="Arial MT"/>
                <a:cs typeface="Arial MT"/>
              </a:rPr>
              <a:t> </a:t>
            </a:r>
            <a:r>
              <a:rPr sz="2800" dirty="0">
                <a:latin typeface="Arial MT"/>
                <a:cs typeface="Arial MT"/>
              </a:rPr>
              <a:t>Perturbation</a:t>
            </a:r>
            <a:r>
              <a:rPr sz="2800" spc="-75" dirty="0">
                <a:latin typeface="Arial MT"/>
                <a:cs typeface="Arial MT"/>
              </a:rPr>
              <a:t> </a:t>
            </a:r>
            <a:r>
              <a:rPr sz="2800" b="1" dirty="0">
                <a:latin typeface="Arial"/>
                <a:cs typeface="Arial"/>
              </a:rPr>
              <a:t>(</a:t>
            </a:r>
            <a:r>
              <a:rPr sz="2800" dirty="0">
                <a:latin typeface="Arial MT"/>
                <a:cs typeface="Arial MT"/>
              </a:rPr>
              <a:t>Rotating</a:t>
            </a:r>
            <a:r>
              <a:rPr sz="2800" spc="-105" dirty="0">
                <a:latin typeface="Arial MT"/>
                <a:cs typeface="Arial MT"/>
              </a:rPr>
              <a:t> </a:t>
            </a:r>
            <a:r>
              <a:rPr sz="2800" spc="-10" dirty="0">
                <a:latin typeface="Arial MT"/>
                <a:cs typeface="Arial MT"/>
              </a:rPr>
              <a:t>Frame) </a:t>
            </a:r>
            <a:r>
              <a:rPr sz="2800" dirty="0">
                <a:latin typeface="Arial MT"/>
                <a:cs typeface="Arial MT"/>
              </a:rPr>
              <a:t>Bloch</a:t>
            </a:r>
            <a:r>
              <a:rPr sz="2800" spc="-70" dirty="0">
                <a:latin typeface="Arial MT"/>
                <a:cs typeface="Arial MT"/>
              </a:rPr>
              <a:t> </a:t>
            </a:r>
            <a:r>
              <a:rPr sz="2800" dirty="0">
                <a:latin typeface="Arial MT"/>
                <a:cs typeface="Arial MT"/>
              </a:rPr>
              <a:t>Equation</a:t>
            </a:r>
            <a:r>
              <a:rPr sz="2800" spc="-60" dirty="0">
                <a:latin typeface="Arial MT"/>
                <a:cs typeface="Arial MT"/>
              </a:rPr>
              <a:t> </a:t>
            </a:r>
            <a:r>
              <a:rPr sz="2800" dirty="0">
                <a:latin typeface="Arial MT"/>
                <a:cs typeface="Arial MT"/>
              </a:rPr>
              <a:t>(Parameters</a:t>
            </a:r>
            <a:r>
              <a:rPr sz="2800" spc="-90" dirty="0">
                <a:latin typeface="Arial MT"/>
                <a:cs typeface="Arial MT"/>
              </a:rPr>
              <a:t> </a:t>
            </a:r>
            <a:r>
              <a:rPr sz="2800" dirty="0">
                <a:latin typeface="Arial MT"/>
                <a:cs typeface="Arial MT"/>
              </a:rPr>
              <a:t>T1</a:t>
            </a:r>
            <a:r>
              <a:rPr sz="2800" spc="-60" dirty="0">
                <a:latin typeface="Arial MT"/>
                <a:cs typeface="Arial MT"/>
              </a:rPr>
              <a:t> </a:t>
            </a:r>
            <a:r>
              <a:rPr sz="2800" dirty="0">
                <a:latin typeface="Arial MT"/>
                <a:cs typeface="Arial MT"/>
              </a:rPr>
              <a:t>&amp;</a:t>
            </a:r>
            <a:r>
              <a:rPr sz="2800" spc="-135" dirty="0">
                <a:latin typeface="Arial MT"/>
                <a:cs typeface="Arial MT"/>
              </a:rPr>
              <a:t> </a:t>
            </a:r>
            <a:r>
              <a:rPr sz="2800" spc="-25" dirty="0">
                <a:latin typeface="Arial MT"/>
                <a:cs typeface="Arial MT"/>
              </a:rPr>
              <a:t>T2) </a:t>
            </a:r>
            <a:r>
              <a:rPr sz="2800" dirty="0">
                <a:latin typeface="Arial MT"/>
                <a:cs typeface="Arial MT"/>
              </a:rPr>
              <a:t>FID</a:t>
            </a:r>
            <a:r>
              <a:rPr sz="2800" spc="-50" dirty="0">
                <a:latin typeface="Arial MT"/>
                <a:cs typeface="Arial MT"/>
              </a:rPr>
              <a:t> </a:t>
            </a:r>
            <a:r>
              <a:rPr sz="2800" spc="-10" dirty="0">
                <a:latin typeface="Arial MT"/>
                <a:cs typeface="Arial MT"/>
              </a:rPr>
              <a:t>Detection</a:t>
            </a:r>
            <a:endParaRPr sz="2800" dirty="0">
              <a:latin typeface="Arial MT"/>
              <a:cs typeface="Arial MT"/>
            </a:endParaRPr>
          </a:p>
          <a:p>
            <a:pPr marL="354965" indent="-342265">
              <a:buFont typeface="Arial MT"/>
              <a:buChar char="•"/>
              <a:tabLst>
                <a:tab pos="354965" algn="l"/>
              </a:tabLst>
            </a:pPr>
            <a:r>
              <a:rPr sz="2800" b="1" dirty="0">
                <a:solidFill>
                  <a:srgbClr val="FF0000"/>
                </a:solidFill>
                <a:latin typeface="Arial"/>
                <a:cs typeface="Arial"/>
              </a:rPr>
              <a:t>Signal</a:t>
            </a:r>
            <a:r>
              <a:rPr sz="2800" b="1" spc="-85" dirty="0">
                <a:solidFill>
                  <a:srgbClr val="FF0000"/>
                </a:solidFill>
                <a:latin typeface="Arial"/>
                <a:cs typeface="Arial"/>
              </a:rPr>
              <a:t> </a:t>
            </a:r>
            <a:r>
              <a:rPr sz="2800" b="1" spc="-10" dirty="0">
                <a:solidFill>
                  <a:srgbClr val="FF0000"/>
                </a:solidFill>
                <a:latin typeface="Arial"/>
                <a:cs typeface="Arial"/>
              </a:rPr>
              <a:t>Decay</a:t>
            </a:r>
            <a:endParaRPr sz="2800" dirty="0">
              <a:latin typeface="Arial"/>
              <a:cs typeface="Arial"/>
            </a:endParaRPr>
          </a:p>
          <a:p>
            <a:pPr marL="927100"/>
            <a:r>
              <a:rPr sz="2800" dirty="0">
                <a:solidFill>
                  <a:srgbClr val="FF0000"/>
                </a:solidFill>
                <a:latin typeface="Arial MT"/>
                <a:cs typeface="Arial MT"/>
              </a:rPr>
              <a:t>T1</a:t>
            </a:r>
            <a:r>
              <a:rPr sz="2800" spc="-30" dirty="0">
                <a:solidFill>
                  <a:srgbClr val="FF0000"/>
                </a:solidFill>
                <a:latin typeface="Arial MT"/>
                <a:cs typeface="Arial MT"/>
              </a:rPr>
              <a:t> </a:t>
            </a:r>
            <a:r>
              <a:rPr sz="2800" dirty="0">
                <a:solidFill>
                  <a:srgbClr val="FF0000"/>
                </a:solidFill>
                <a:latin typeface="Arial MT"/>
                <a:cs typeface="Arial MT"/>
              </a:rPr>
              <a:t>&amp;</a:t>
            </a:r>
            <a:r>
              <a:rPr sz="2800" spc="-70" dirty="0">
                <a:solidFill>
                  <a:srgbClr val="FF0000"/>
                </a:solidFill>
                <a:latin typeface="Arial MT"/>
                <a:cs typeface="Arial MT"/>
              </a:rPr>
              <a:t> </a:t>
            </a:r>
            <a:r>
              <a:rPr sz="2800" dirty="0">
                <a:solidFill>
                  <a:srgbClr val="FF0000"/>
                </a:solidFill>
                <a:latin typeface="Arial MT"/>
                <a:cs typeface="Arial MT"/>
              </a:rPr>
              <a:t>T2</a:t>
            </a:r>
            <a:r>
              <a:rPr sz="2800" spc="-15" dirty="0">
                <a:solidFill>
                  <a:srgbClr val="FF0000"/>
                </a:solidFill>
                <a:latin typeface="Arial MT"/>
                <a:cs typeface="Arial MT"/>
              </a:rPr>
              <a:t> </a:t>
            </a:r>
            <a:r>
              <a:rPr sz="2800" spc="-10" dirty="0">
                <a:solidFill>
                  <a:srgbClr val="FF0000"/>
                </a:solidFill>
                <a:latin typeface="Arial MT"/>
                <a:cs typeface="Arial MT"/>
              </a:rPr>
              <a:t>Mechanism</a:t>
            </a:r>
            <a:endParaRPr sz="2800" dirty="0">
              <a:latin typeface="Arial MT"/>
              <a:cs typeface="Arial MT"/>
            </a:endParaRPr>
          </a:p>
          <a:p>
            <a:pPr marL="927100">
              <a:spcBef>
                <a:spcPts val="5"/>
              </a:spcBef>
            </a:pPr>
            <a:r>
              <a:rPr sz="2800" dirty="0">
                <a:solidFill>
                  <a:srgbClr val="FF0000"/>
                </a:solidFill>
                <a:latin typeface="Arial MT"/>
                <a:cs typeface="Arial MT"/>
              </a:rPr>
              <a:t>Inversion</a:t>
            </a:r>
            <a:r>
              <a:rPr sz="2800" spc="-75" dirty="0">
                <a:solidFill>
                  <a:srgbClr val="FF0000"/>
                </a:solidFill>
                <a:latin typeface="Arial MT"/>
                <a:cs typeface="Arial MT"/>
              </a:rPr>
              <a:t> </a:t>
            </a:r>
            <a:r>
              <a:rPr sz="2800" dirty="0">
                <a:solidFill>
                  <a:srgbClr val="FF0000"/>
                </a:solidFill>
                <a:latin typeface="Arial MT"/>
                <a:cs typeface="Arial MT"/>
              </a:rPr>
              <a:t>Recovery</a:t>
            </a:r>
            <a:r>
              <a:rPr sz="2800" spc="-70" dirty="0">
                <a:solidFill>
                  <a:srgbClr val="FF0000"/>
                </a:solidFill>
                <a:latin typeface="Arial MT"/>
                <a:cs typeface="Arial MT"/>
              </a:rPr>
              <a:t> </a:t>
            </a:r>
            <a:r>
              <a:rPr sz="2800" dirty="0">
                <a:solidFill>
                  <a:srgbClr val="FF0000"/>
                </a:solidFill>
                <a:latin typeface="Arial MT"/>
                <a:cs typeface="Arial MT"/>
              </a:rPr>
              <a:t>&amp;</a:t>
            </a:r>
            <a:r>
              <a:rPr sz="2800" spc="-95" dirty="0">
                <a:solidFill>
                  <a:srgbClr val="FF0000"/>
                </a:solidFill>
                <a:latin typeface="Arial MT"/>
                <a:cs typeface="Arial MT"/>
              </a:rPr>
              <a:t> </a:t>
            </a:r>
            <a:r>
              <a:rPr sz="2800" dirty="0">
                <a:solidFill>
                  <a:srgbClr val="FF0000"/>
                </a:solidFill>
                <a:latin typeface="Arial MT"/>
                <a:cs typeface="Arial MT"/>
              </a:rPr>
              <a:t>Spin</a:t>
            </a:r>
            <a:r>
              <a:rPr sz="2800" spc="-60" dirty="0">
                <a:solidFill>
                  <a:srgbClr val="FF0000"/>
                </a:solidFill>
                <a:latin typeface="Arial MT"/>
                <a:cs typeface="Arial MT"/>
              </a:rPr>
              <a:t> </a:t>
            </a:r>
            <a:r>
              <a:rPr sz="2800" spc="-20" dirty="0">
                <a:solidFill>
                  <a:srgbClr val="FF0000"/>
                </a:solidFill>
                <a:latin typeface="Arial MT"/>
                <a:cs typeface="Arial MT"/>
              </a:rPr>
              <a:t>Echo</a:t>
            </a:r>
            <a:endParaRPr sz="2800" dirty="0">
              <a:latin typeface="Arial MT"/>
              <a:cs typeface="Arial M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845945">
              <a:spcBef>
                <a:spcPts val="95"/>
              </a:spcBef>
            </a:pPr>
            <a:r>
              <a:rPr dirty="0"/>
              <a:t>Why</a:t>
            </a:r>
            <a:r>
              <a:rPr spc="-80" dirty="0"/>
              <a:t> </a:t>
            </a:r>
            <a:r>
              <a:rPr dirty="0"/>
              <a:t>Decay</a:t>
            </a:r>
            <a:r>
              <a:rPr spc="-70" dirty="0"/>
              <a:t> </a:t>
            </a:r>
            <a:r>
              <a:rPr spc="-10" dirty="0"/>
              <a:t>(FID)?</a:t>
            </a:r>
          </a:p>
        </p:txBody>
      </p:sp>
      <p:sp>
        <p:nvSpPr>
          <p:cNvPr id="4" name="object 4"/>
          <p:cNvSpPr txBox="1">
            <a:spLocks noGrp="1"/>
          </p:cNvSpPr>
          <p:nvPr>
            <p:ph type="body" idx="1"/>
          </p:nvPr>
        </p:nvSpPr>
        <p:spPr>
          <a:xfrm>
            <a:off x="152400" y="858757"/>
            <a:ext cx="10443633" cy="4453783"/>
          </a:xfrm>
          <a:prstGeom prst="rect">
            <a:avLst/>
          </a:prstGeom>
        </p:spPr>
        <p:txBody>
          <a:bodyPr vert="horz" wrap="square" lIns="0" tIns="49530" rIns="0" bIns="0" rtlCol="0">
            <a:spAutoFit/>
          </a:bodyPr>
          <a:lstStyle/>
          <a:p>
            <a:pPr marL="354965" indent="-342265">
              <a:spcBef>
                <a:spcPts val="390"/>
              </a:spcBef>
              <a:buFont typeface="Arial MT"/>
              <a:buChar char="•"/>
              <a:tabLst>
                <a:tab pos="354965" algn="l"/>
              </a:tabLst>
            </a:pPr>
            <a:r>
              <a:rPr dirty="0"/>
              <a:t>T1</a:t>
            </a:r>
            <a:r>
              <a:rPr spc="-35" dirty="0"/>
              <a:t> </a:t>
            </a:r>
            <a:r>
              <a:rPr dirty="0"/>
              <a:t>Relaxation</a:t>
            </a:r>
            <a:r>
              <a:rPr spc="-30" dirty="0"/>
              <a:t> </a:t>
            </a:r>
            <a:r>
              <a:rPr dirty="0"/>
              <a:t>–</a:t>
            </a:r>
            <a:r>
              <a:rPr spc="-20" dirty="0"/>
              <a:t> </a:t>
            </a:r>
            <a:r>
              <a:rPr dirty="0"/>
              <a:t>Flipped</a:t>
            </a:r>
            <a:r>
              <a:rPr spc="-60" dirty="0"/>
              <a:t> </a:t>
            </a:r>
            <a:r>
              <a:rPr dirty="0"/>
              <a:t>Nuclei</a:t>
            </a:r>
            <a:r>
              <a:rPr spc="-20" dirty="0"/>
              <a:t> </a:t>
            </a:r>
            <a:r>
              <a:rPr dirty="0"/>
              <a:t>Realign</a:t>
            </a:r>
            <a:r>
              <a:rPr spc="-30" dirty="0"/>
              <a:t> </a:t>
            </a:r>
            <a:r>
              <a:rPr dirty="0"/>
              <a:t>with</a:t>
            </a:r>
            <a:r>
              <a:rPr spc="-60" dirty="0"/>
              <a:t> </a:t>
            </a:r>
            <a:r>
              <a:rPr spc="-35" dirty="0"/>
              <a:t>B0</a:t>
            </a:r>
          </a:p>
          <a:p>
            <a:pPr marL="354965" indent="-342265">
              <a:spcBef>
                <a:spcPts val="285"/>
              </a:spcBef>
              <a:buFont typeface="Arial MT"/>
              <a:buChar char="•"/>
              <a:tabLst>
                <a:tab pos="354965" algn="l"/>
              </a:tabLst>
            </a:pPr>
            <a:r>
              <a:rPr dirty="0"/>
              <a:t>T2</a:t>
            </a:r>
            <a:r>
              <a:rPr spc="-20" dirty="0"/>
              <a:t> </a:t>
            </a:r>
            <a:r>
              <a:rPr dirty="0"/>
              <a:t>relaxation</a:t>
            </a:r>
            <a:r>
              <a:rPr spc="-30" dirty="0"/>
              <a:t> </a:t>
            </a:r>
            <a:r>
              <a:rPr dirty="0"/>
              <a:t>–</a:t>
            </a:r>
            <a:r>
              <a:rPr spc="-25" dirty="0"/>
              <a:t> </a:t>
            </a:r>
            <a:r>
              <a:rPr dirty="0"/>
              <a:t>Flipped</a:t>
            </a:r>
            <a:r>
              <a:rPr spc="-45" dirty="0"/>
              <a:t> </a:t>
            </a:r>
            <a:r>
              <a:rPr dirty="0"/>
              <a:t>Nuclei</a:t>
            </a:r>
            <a:r>
              <a:rPr spc="-15" dirty="0"/>
              <a:t> </a:t>
            </a:r>
            <a:r>
              <a:rPr dirty="0"/>
              <a:t>Out</a:t>
            </a:r>
            <a:r>
              <a:rPr spc="-35" dirty="0"/>
              <a:t> </a:t>
            </a:r>
            <a:r>
              <a:rPr dirty="0"/>
              <a:t>of</a:t>
            </a:r>
            <a:r>
              <a:rPr spc="-20" dirty="0"/>
              <a:t> </a:t>
            </a:r>
            <a:r>
              <a:rPr spc="-10" dirty="0"/>
              <a:t>Phase</a:t>
            </a:r>
          </a:p>
          <a:p>
            <a:pPr marL="355600" marR="273050" indent="-342900">
              <a:lnSpc>
                <a:spcPts val="2590"/>
              </a:lnSpc>
              <a:spcBef>
                <a:spcPts val="620"/>
              </a:spcBef>
              <a:buFont typeface="Arial MT"/>
              <a:buChar char="•"/>
              <a:tabLst>
                <a:tab pos="355600" algn="l"/>
              </a:tabLst>
            </a:pPr>
            <a:r>
              <a:rPr dirty="0"/>
              <a:t>T2*</a:t>
            </a:r>
            <a:r>
              <a:rPr spc="-30" dirty="0"/>
              <a:t> </a:t>
            </a:r>
            <a:r>
              <a:rPr dirty="0"/>
              <a:t>relaxation</a:t>
            </a:r>
            <a:r>
              <a:rPr spc="-30" dirty="0"/>
              <a:t> </a:t>
            </a:r>
            <a:r>
              <a:rPr dirty="0"/>
              <a:t>–</a:t>
            </a:r>
            <a:r>
              <a:rPr spc="-35" dirty="0"/>
              <a:t> </a:t>
            </a:r>
            <a:r>
              <a:rPr dirty="0"/>
              <a:t>Disturbance</a:t>
            </a:r>
            <a:r>
              <a:rPr spc="-20" dirty="0"/>
              <a:t> </a:t>
            </a:r>
            <a:r>
              <a:rPr dirty="0"/>
              <a:t>in</a:t>
            </a:r>
            <a:r>
              <a:rPr spc="-45" dirty="0"/>
              <a:t> </a:t>
            </a:r>
            <a:r>
              <a:rPr dirty="0"/>
              <a:t>the</a:t>
            </a:r>
            <a:r>
              <a:rPr spc="-35" dirty="0"/>
              <a:t> </a:t>
            </a:r>
            <a:r>
              <a:rPr dirty="0"/>
              <a:t>Magnetic</a:t>
            </a:r>
            <a:r>
              <a:rPr spc="-25" dirty="0"/>
              <a:t> </a:t>
            </a:r>
            <a:r>
              <a:rPr spc="-10" dirty="0"/>
              <a:t>Field (Susceptibility)</a:t>
            </a:r>
          </a:p>
          <a:p>
            <a:pPr>
              <a:spcBef>
                <a:spcPts val="985"/>
              </a:spcBef>
              <a:buFont typeface="Arial MT"/>
              <a:buChar char="•"/>
            </a:pPr>
            <a:endParaRPr spc="-10" dirty="0"/>
          </a:p>
          <a:p>
            <a:pPr marL="12700" marR="354330">
              <a:lnSpc>
                <a:spcPts val="2590"/>
              </a:lnSpc>
              <a:spcBef>
                <a:spcPts val="5"/>
              </a:spcBef>
            </a:pPr>
            <a:r>
              <a:rPr dirty="0"/>
              <a:t>The</a:t>
            </a:r>
            <a:r>
              <a:rPr spc="-25" dirty="0"/>
              <a:t> </a:t>
            </a:r>
            <a:r>
              <a:rPr dirty="0"/>
              <a:t>NMR</a:t>
            </a:r>
            <a:r>
              <a:rPr spc="-5" dirty="0"/>
              <a:t> </a:t>
            </a:r>
            <a:r>
              <a:rPr dirty="0"/>
              <a:t>Signal</a:t>
            </a:r>
            <a:r>
              <a:rPr spc="-30" dirty="0"/>
              <a:t> </a:t>
            </a:r>
            <a:r>
              <a:rPr dirty="0"/>
              <a:t>Proportional</a:t>
            </a:r>
            <a:r>
              <a:rPr spc="-30" dirty="0"/>
              <a:t> </a:t>
            </a:r>
            <a:r>
              <a:rPr dirty="0"/>
              <a:t>to</a:t>
            </a:r>
            <a:r>
              <a:rPr spc="-15" dirty="0"/>
              <a:t> </a:t>
            </a:r>
            <a:r>
              <a:rPr dirty="0"/>
              <a:t>the</a:t>
            </a:r>
            <a:r>
              <a:rPr spc="-15" dirty="0"/>
              <a:t> </a:t>
            </a:r>
            <a:r>
              <a:rPr dirty="0"/>
              <a:t>Proton</a:t>
            </a:r>
            <a:r>
              <a:rPr spc="-20" dirty="0"/>
              <a:t> </a:t>
            </a:r>
            <a:r>
              <a:rPr spc="-10" dirty="0"/>
              <a:t>Density, </a:t>
            </a:r>
            <a:r>
              <a:rPr dirty="0"/>
              <a:t>Reduced</a:t>
            </a:r>
            <a:r>
              <a:rPr spc="-10" dirty="0"/>
              <a:t> </a:t>
            </a:r>
            <a:r>
              <a:rPr dirty="0"/>
              <a:t>by</a:t>
            </a:r>
            <a:r>
              <a:rPr spc="-15" dirty="0"/>
              <a:t> </a:t>
            </a:r>
            <a:r>
              <a:rPr dirty="0"/>
              <a:t>T1,</a:t>
            </a:r>
            <a:r>
              <a:rPr spc="-30" dirty="0"/>
              <a:t> </a:t>
            </a:r>
            <a:r>
              <a:rPr dirty="0"/>
              <a:t>T2,</a:t>
            </a:r>
            <a:r>
              <a:rPr spc="-25" dirty="0"/>
              <a:t> </a:t>
            </a:r>
            <a:r>
              <a:rPr dirty="0"/>
              <a:t>and</a:t>
            </a:r>
            <a:r>
              <a:rPr spc="-25" dirty="0"/>
              <a:t> </a:t>
            </a:r>
            <a:r>
              <a:rPr dirty="0"/>
              <a:t>T2*</a:t>
            </a:r>
            <a:r>
              <a:rPr spc="-10" dirty="0"/>
              <a:t> Factors</a:t>
            </a:r>
          </a:p>
          <a:p>
            <a:pPr>
              <a:spcBef>
                <a:spcPts val="660"/>
              </a:spcBef>
            </a:pPr>
            <a:endParaRPr spc="-10" dirty="0"/>
          </a:p>
          <a:p>
            <a:pPr marL="12700"/>
            <a:r>
              <a:rPr dirty="0"/>
              <a:t>Tissues</a:t>
            </a:r>
            <a:r>
              <a:rPr spc="-55" dirty="0"/>
              <a:t> </a:t>
            </a:r>
            <a:r>
              <a:rPr dirty="0"/>
              <a:t>Have</a:t>
            </a:r>
            <a:r>
              <a:rPr spc="-30" dirty="0"/>
              <a:t> </a:t>
            </a:r>
            <a:r>
              <a:rPr dirty="0"/>
              <a:t>Good</a:t>
            </a:r>
            <a:r>
              <a:rPr spc="-70" dirty="0"/>
              <a:t> </a:t>
            </a:r>
            <a:r>
              <a:rPr dirty="0"/>
              <a:t>MR</a:t>
            </a:r>
            <a:r>
              <a:rPr spc="-45" dirty="0"/>
              <a:t> </a:t>
            </a:r>
            <a:r>
              <a:rPr dirty="0"/>
              <a:t>Contrasts</a:t>
            </a:r>
            <a:r>
              <a:rPr spc="-35" dirty="0"/>
              <a:t> </a:t>
            </a:r>
            <a:r>
              <a:rPr dirty="0"/>
              <a:t>to</a:t>
            </a:r>
            <a:r>
              <a:rPr spc="-60" dirty="0"/>
              <a:t> </a:t>
            </a:r>
            <a:r>
              <a:rPr dirty="0"/>
              <a:t>Generate</a:t>
            </a:r>
            <a:r>
              <a:rPr spc="-45" dirty="0"/>
              <a:t> </a:t>
            </a:r>
            <a:r>
              <a:rPr spc="-10" dirty="0"/>
              <a:t>Images</a:t>
            </a:r>
          </a:p>
          <a:p>
            <a:pPr marL="354965" indent="-342265">
              <a:spcBef>
                <a:spcPts val="290"/>
              </a:spcBef>
              <a:buFont typeface="Arial MT"/>
              <a:buChar char="•"/>
              <a:tabLst>
                <a:tab pos="354965" algn="l"/>
                <a:tab pos="1134110" algn="l"/>
              </a:tabLst>
            </a:pPr>
            <a:r>
              <a:rPr dirty="0"/>
              <a:t>T1</a:t>
            </a:r>
            <a:r>
              <a:rPr spc="-5" dirty="0"/>
              <a:t> </a:t>
            </a:r>
            <a:r>
              <a:rPr spc="-50" dirty="0"/>
              <a:t>–</a:t>
            </a:r>
            <a:r>
              <a:rPr dirty="0"/>
              <a:t>	Gray/White</a:t>
            </a:r>
            <a:r>
              <a:rPr spc="-100" dirty="0"/>
              <a:t> </a:t>
            </a:r>
            <a:r>
              <a:rPr spc="-10" dirty="0"/>
              <a:t>matter</a:t>
            </a:r>
          </a:p>
          <a:p>
            <a:pPr marL="354965" indent="-342265">
              <a:spcBef>
                <a:spcPts val="285"/>
              </a:spcBef>
              <a:buFont typeface="Arial MT"/>
              <a:buChar char="•"/>
              <a:tabLst>
                <a:tab pos="354965" algn="l"/>
              </a:tabLst>
            </a:pPr>
            <a:r>
              <a:rPr dirty="0"/>
              <a:t>T2</a:t>
            </a:r>
            <a:r>
              <a:rPr spc="-35" dirty="0"/>
              <a:t> </a:t>
            </a:r>
            <a:r>
              <a:rPr dirty="0"/>
              <a:t>–</a:t>
            </a:r>
            <a:r>
              <a:rPr spc="-40" dirty="0"/>
              <a:t> </a:t>
            </a:r>
            <a:r>
              <a:rPr dirty="0"/>
              <a:t>Tissue/Cerebrospinal</a:t>
            </a:r>
            <a:r>
              <a:rPr spc="-20" dirty="0"/>
              <a:t> </a:t>
            </a:r>
            <a:r>
              <a:rPr dirty="0"/>
              <a:t>Fluid</a:t>
            </a:r>
            <a:r>
              <a:rPr spc="-60" dirty="0"/>
              <a:t> </a:t>
            </a:r>
            <a:r>
              <a:rPr dirty="0"/>
              <a:t>Flow</a:t>
            </a:r>
            <a:r>
              <a:rPr spc="-60" dirty="0"/>
              <a:t> </a:t>
            </a:r>
            <a:r>
              <a:rPr spc="-10" dirty="0"/>
              <a:t>(CSF)</a:t>
            </a:r>
          </a:p>
          <a:p>
            <a:pPr marL="354965" indent="-342265">
              <a:spcBef>
                <a:spcPts val="290"/>
              </a:spcBef>
              <a:buFont typeface="Arial MT"/>
              <a:buChar char="•"/>
              <a:tabLst>
                <a:tab pos="354965" algn="l"/>
              </a:tabLst>
            </a:pPr>
            <a:r>
              <a:rPr dirty="0"/>
              <a:t>T2*</a:t>
            </a:r>
            <a:r>
              <a:rPr spc="-30" dirty="0"/>
              <a:t> </a:t>
            </a:r>
            <a:r>
              <a:rPr dirty="0"/>
              <a:t>–</a:t>
            </a:r>
            <a:r>
              <a:rPr spc="-40" dirty="0"/>
              <a:t> </a:t>
            </a:r>
            <a:r>
              <a:rPr dirty="0"/>
              <a:t>Susceptibility</a:t>
            </a:r>
            <a:r>
              <a:rPr spc="-55" dirty="0"/>
              <a:t> </a:t>
            </a:r>
            <a:r>
              <a:rPr dirty="0"/>
              <a:t>(Functional</a:t>
            </a:r>
            <a:r>
              <a:rPr spc="-40" dirty="0"/>
              <a:t> </a:t>
            </a:r>
            <a:r>
              <a:rPr spc="-20" dirty="0"/>
              <a:t>MRI)</a:t>
            </a:r>
          </a:p>
        </p:txBody>
      </p:sp>
      <p:pic>
        <p:nvPicPr>
          <p:cNvPr id="5" name="object 5"/>
          <p:cNvPicPr/>
          <p:nvPr/>
        </p:nvPicPr>
        <p:blipFill>
          <a:blip r:embed="rId3" cstate="print"/>
          <a:stretch>
            <a:fillRect/>
          </a:stretch>
        </p:blipFill>
        <p:spPr>
          <a:xfrm>
            <a:off x="6376406" y="4617453"/>
            <a:ext cx="1691513" cy="1691513"/>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450215">
              <a:spcBef>
                <a:spcPts val="95"/>
              </a:spcBef>
            </a:pPr>
            <a:r>
              <a:rPr dirty="0"/>
              <a:t>T1:</a:t>
            </a:r>
            <a:r>
              <a:rPr spc="-75" dirty="0"/>
              <a:t> </a:t>
            </a:r>
            <a:r>
              <a:rPr dirty="0"/>
              <a:t>Returning</a:t>
            </a:r>
            <a:r>
              <a:rPr spc="-70" dirty="0"/>
              <a:t> </a:t>
            </a:r>
            <a:r>
              <a:rPr dirty="0"/>
              <a:t>to</a:t>
            </a:r>
            <a:r>
              <a:rPr spc="-60" dirty="0"/>
              <a:t> </a:t>
            </a:r>
            <a:r>
              <a:rPr dirty="0"/>
              <a:t>Steady</a:t>
            </a:r>
            <a:r>
              <a:rPr spc="-65" dirty="0"/>
              <a:t> </a:t>
            </a:r>
            <a:r>
              <a:rPr spc="-10" dirty="0"/>
              <a:t>State</a:t>
            </a:r>
          </a:p>
        </p:txBody>
      </p:sp>
      <p:pic>
        <p:nvPicPr>
          <p:cNvPr id="4" name="object 4"/>
          <p:cNvPicPr/>
          <p:nvPr/>
        </p:nvPicPr>
        <p:blipFill>
          <a:blip r:embed="rId3" cstate="print"/>
          <a:stretch>
            <a:fillRect/>
          </a:stretch>
        </p:blipFill>
        <p:spPr>
          <a:xfrm>
            <a:off x="63740" y="1066800"/>
            <a:ext cx="8394460" cy="495884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676910">
              <a:spcBef>
                <a:spcPts val="95"/>
              </a:spcBef>
            </a:pPr>
            <a:r>
              <a:rPr dirty="0"/>
              <a:t>T2:</a:t>
            </a:r>
            <a:r>
              <a:rPr spc="-35" dirty="0"/>
              <a:t> </a:t>
            </a:r>
            <a:r>
              <a:rPr spc="-30" dirty="0"/>
              <a:t>De-</a:t>
            </a:r>
            <a:r>
              <a:rPr dirty="0"/>
              <a:t>phasing</a:t>
            </a:r>
            <a:r>
              <a:rPr spc="-25" dirty="0"/>
              <a:t> </a:t>
            </a:r>
            <a:r>
              <a:rPr dirty="0"/>
              <a:t>of</a:t>
            </a:r>
            <a:r>
              <a:rPr spc="-35" dirty="0"/>
              <a:t> </a:t>
            </a:r>
            <a:r>
              <a:rPr spc="-10" dirty="0"/>
              <a:t>Moments</a:t>
            </a:r>
          </a:p>
        </p:txBody>
      </p:sp>
      <p:pic>
        <p:nvPicPr>
          <p:cNvPr id="4" name="object 4"/>
          <p:cNvPicPr/>
          <p:nvPr/>
        </p:nvPicPr>
        <p:blipFill>
          <a:blip r:embed="rId3" cstate="print"/>
          <a:stretch>
            <a:fillRect/>
          </a:stretch>
        </p:blipFill>
        <p:spPr>
          <a:xfrm>
            <a:off x="228600" y="1188517"/>
            <a:ext cx="7791450" cy="54292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3088640">
              <a:spcBef>
                <a:spcPts val="95"/>
              </a:spcBef>
            </a:pPr>
            <a:r>
              <a:rPr dirty="0"/>
              <a:t>T1 &amp; </a:t>
            </a:r>
            <a:r>
              <a:rPr spc="-25" dirty="0"/>
              <a:t>T2</a:t>
            </a:r>
          </a:p>
        </p:txBody>
      </p:sp>
      <p:pic>
        <p:nvPicPr>
          <p:cNvPr id="4" name="object 4"/>
          <p:cNvPicPr/>
          <p:nvPr/>
        </p:nvPicPr>
        <p:blipFill>
          <a:blip r:embed="rId3" cstate="print"/>
          <a:stretch>
            <a:fillRect/>
          </a:stretch>
        </p:blipFill>
        <p:spPr>
          <a:xfrm>
            <a:off x="304800" y="895828"/>
            <a:ext cx="8793333" cy="2655189"/>
          </a:xfrm>
          <a:prstGeom prst="rect">
            <a:avLst/>
          </a:prstGeom>
        </p:spPr>
      </p:pic>
      <p:grpSp>
        <p:nvGrpSpPr>
          <p:cNvPr id="5" name="object 5"/>
          <p:cNvGrpSpPr/>
          <p:nvPr/>
        </p:nvGrpSpPr>
        <p:grpSpPr>
          <a:xfrm>
            <a:off x="244381" y="4097345"/>
            <a:ext cx="8813800" cy="2455545"/>
            <a:chOff x="177980" y="4268317"/>
            <a:chExt cx="8813800" cy="2455545"/>
          </a:xfrm>
        </p:grpSpPr>
        <p:pic>
          <p:nvPicPr>
            <p:cNvPr id="6" name="object 6"/>
            <p:cNvPicPr/>
            <p:nvPr/>
          </p:nvPicPr>
          <p:blipFill>
            <a:blip r:embed="rId4" cstate="print"/>
            <a:stretch>
              <a:fillRect/>
            </a:stretch>
          </p:blipFill>
          <p:spPr>
            <a:xfrm>
              <a:off x="177980" y="4268317"/>
              <a:ext cx="8813640" cy="1609471"/>
            </a:xfrm>
            <a:prstGeom prst="rect">
              <a:avLst/>
            </a:prstGeom>
          </p:spPr>
        </p:pic>
        <p:pic>
          <p:nvPicPr>
            <p:cNvPr id="7" name="object 7"/>
            <p:cNvPicPr/>
            <p:nvPr/>
          </p:nvPicPr>
          <p:blipFill>
            <a:blip r:embed="rId5" cstate="print"/>
            <a:stretch>
              <a:fillRect/>
            </a:stretch>
          </p:blipFill>
          <p:spPr>
            <a:xfrm>
              <a:off x="580135" y="5032006"/>
              <a:ext cx="1691513" cy="1691513"/>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157095">
              <a:spcBef>
                <a:spcPts val="95"/>
              </a:spcBef>
            </a:pPr>
            <a:r>
              <a:rPr dirty="0"/>
              <a:t>MRI</a:t>
            </a:r>
            <a:r>
              <a:rPr spc="-75" dirty="0"/>
              <a:t> </a:t>
            </a:r>
            <a:r>
              <a:rPr spc="-10" dirty="0"/>
              <a:t>Milestones</a:t>
            </a:r>
          </a:p>
        </p:txBody>
      </p:sp>
      <p:sp>
        <p:nvSpPr>
          <p:cNvPr id="4" name="object 4"/>
          <p:cNvSpPr txBox="1"/>
          <p:nvPr/>
        </p:nvSpPr>
        <p:spPr>
          <a:xfrm>
            <a:off x="457200" y="1268729"/>
            <a:ext cx="7524750" cy="4880610"/>
          </a:xfrm>
          <a:prstGeom prst="rect">
            <a:avLst/>
          </a:prstGeom>
        </p:spPr>
        <p:txBody>
          <a:bodyPr vert="horz" wrap="square" lIns="0" tIns="60960" rIns="0" bIns="0" rtlCol="0">
            <a:spAutoFit/>
          </a:bodyPr>
          <a:lstStyle/>
          <a:p>
            <a:pPr marL="12700" marR="5080">
              <a:lnSpc>
                <a:spcPts val="3020"/>
              </a:lnSpc>
              <a:spcBef>
                <a:spcPts val="480"/>
              </a:spcBef>
            </a:pPr>
            <a:r>
              <a:rPr sz="2800" b="1" dirty="0">
                <a:solidFill>
                  <a:srgbClr val="FF0000"/>
                </a:solidFill>
                <a:latin typeface="Arial"/>
                <a:cs typeface="Arial"/>
              </a:rPr>
              <a:t>MRI</a:t>
            </a:r>
            <a:r>
              <a:rPr sz="2800" b="1" spc="-95" dirty="0">
                <a:solidFill>
                  <a:srgbClr val="FF0000"/>
                </a:solidFill>
                <a:latin typeface="Arial"/>
                <a:cs typeface="Arial"/>
              </a:rPr>
              <a:t> </a:t>
            </a:r>
            <a:r>
              <a:rPr sz="2800" b="1" dirty="0">
                <a:solidFill>
                  <a:srgbClr val="FF0000"/>
                </a:solidFill>
                <a:latin typeface="Arial"/>
                <a:cs typeface="Arial"/>
              </a:rPr>
              <a:t>Measures</a:t>
            </a:r>
            <a:r>
              <a:rPr sz="2800" b="1" spc="-95" dirty="0">
                <a:solidFill>
                  <a:srgbClr val="FF0000"/>
                </a:solidFill>
                <a:latin typeface="Arial"/>
                <a:cs typeface="Arial"/>
              </a:rPr>
              <a:t> </a:t>
            </a:r>
            <a:r>
              <a:rPr sz="2800" b="1" dirty="0">
                <a:solidFill>
                  <a:srgbClr val="FF0000"/>
                </a:solidFill>
                <a:latin typeface="Arial"/>
                <a:cs typeface="Arial"/>
              </a:rPr>
              <a:t>Magnetic</a:t>
            </a:r>
            <a:r>
              <a:rPr sz="2800" b="1" spc="-70" dirty="0">
                <a:solidFill>
                  <a:srgbClr val="FF0000"/>
                </a:solidFill>
                <a:latin typeface="Arial"/>
                <a:cs typeface="Arial"/>
              </a:rPr>
              <a:t> </a:t>
            </a:r>
            <a:r>
              <a:rPr sz="2800" b="1" dirty="0">
                <a:solidFill>
                  <a:srgbClr val="FF0000"/>
                </a:solidFill>
                <a:latin typeface="Arial"/>
                <a:cs typeface="Arial"/>
              </a:rPr>
              <a:t>Resonance</a:t>
            </a:r>
            <a:r>
              <a:rPr sz="2800" b="1" spc="-75" dirty="0">
                <a:solidFill>
                  <a:srgbClr val="FF0000"/>
                </a:solidFill>
                <a:latin typeface="Arial"/>
                <a:cs typeface="Arial"/>
              </a:rPr>
              <a:t> </a:t>
            </a:r>
            <a:r>
              <a:rPr sz="2800" b="1" spc="-10" dirty="0">
                <a:solidFill>
                  <a:srgbClr val="FF0000"/>
                </a:solidFill>
                <a:latin typeface="Arial"/>
                <a:cs typeface="Arial"/>
              </a:rPr>
              <a:t>Specific </a:t>
            </a:r>
            <a:r>
              <a:rPr sz="2800" b="1" dirty="0">
                <a:solidFill>
                  <a:srgbClr val="FF0000"/>
                </a:solidFill>
                <a:latin typeface="Arial"/>
                <a:cs typeface="Arial"/>
              </a:rPr>
              <a:t>to</a:t>
            </a:r>
            <a:r>
              <a:rPr sz="2800" b="1" spc="-75" dirty="0">
                <a:solidFill>
                  <a:srgbClr val="FF0000"/>
                </a:solidFill>
                <a:latin typeface="Arial"/>
                <a:cs typeface="Arial"/>
              </a:rPr>
              <a:t> </a:t>
            </a:r>
            <a:r>
              <a:rPr sz="2800" b="1" dirty="0">
                <a:solidFill>
                  <a:srgbClr val="FF0000"/>
                </a:solidFill>
                <a:latin typeface="Arial"/>
                <a:cs typeface="Arial"/>
              </a:rPr>
              <a:t>Soft</a:t>
            </a:r>
            <a:r>
              <a:rPr sz="2800" b="1" spc="-60" dirty="0">
                <a:solidFill>
                  <a:srgbClr val="FF0000"/>
                </a:solidFill>
                <a:latin typeface="Arial"/>
                <a:cs typeface="Arial"/>
              </a:rPr>
              <a:t> </a:t>
            </a:r>
            <a:r>
              <a:rPr sz="2800" b="1" dirty="0">
                <a:solidFill>
                  <a:srgbClr val="FF0000"/>
                </a:solidFill>
                <a:latin typeface="Arial"/>
                <a:cs typeface="Arial"/>
              </a:rPr>
              <a:t>Tissue</a:t>
            </a:r>
            <a:r>
              <a:rPr sz="2800" b="1" spc="-55" dirty="0">
                <a:solidFill>
                  <a:srgbClr val="FF0000"/>
                </a:solidFill>
                <a:latin typeface="Arial"/>
                <a:cs typeface="Arial"/>
              </a:rPr>
              <a:t> </a:t>
            </a:r>
            <a:r>
              <a:rPr sz="2800" b="1" dirty="0">
                <a:solidFill>
                  <a:srgbClr val="FF0000"/>
                </a:solidFill>
                <a:latin typeface="Arial"/>
                <a:cs typeface="Arial"/>
              </a:rPr>
              <a:t>Types</a:t>
            </a:r>
            <a:r>
              <a:rPr sz="2800" b="1" spc="-20" dirty="0">
                <a:solidFill>
                  <a:srgbClr val="FF0000"/>
                </a:solidFill>
                <a:latin typeface="Arial"/>
                <a:cs typeface="Arial"/>
              </a:rPr>
              <a:t> </a:t>
            </a:r>
            <a:r>
              <a:rPr sz="2800" b="1" dirty="0">
                <a:solidFill>
                  <a:srgbClr val="FF0000"/>
                </a:solidFill>
                <a:latin typeface="Arial"/>
                <a:cs typeface="Arial"/>
              </a:rPr>
              <a:t>(Anatomical)</a:t>
            </a:r>
            <a:r>
              <a:rPr sz="2800" b="1" spc="-45" dirty="0">
                <a:solidFill>
                  <a:srgbClr val="FF0000"/>
                </a:solidFill>
                <a:latin typeface="Arial"/>
                <a:cs typeface="Arial"/>
              </a:rPr>
              <a:t> </a:t>
            </a:r>
            <a:r>
              <a:rPr sz="2800" b="1" dirty="0">
                <a:solidFill>
                  <a:srgbClr val="FF0000"/>
                </a:solidFill>
                <a:latin typeface="Arial"/>
                <a:cs typeface="Arial"/>
              </a:rPr>
              <a:t>&amp;</a:t>
            </a:r>
            <a:r>
              <a:rPr sz="2800" b="1" spc="-70" dirty="0">
                <a:solidFill>
                  <a:srgbClr val="FF0000"/>
                </a:solidFill>
                <a:latin typeface="Arial"/>
                <a:cs typeface="Arial"/>
              </a:rPr>
              <a:t> </a:t>
            </a:r>
            <a:r>
              <a:rPr sz="2800" b="1" spc="-20" dirty="0">
                <a:solidFill>
                  <a:srgbClr val="FF0000"/>
                </a:solidFill>
                <a:latin typeface="Arial"/>
                <a:cs typeface="Arial"/>
              </a:rPr>
              <a:t>Blood </a:t>
            </a:r>
            <a:r>
              <a:rPr sz="2800" b="1" dirty="0">
                <a:solidFill>
                  <a:srgbClr val="FF0000"/>
                </a:solidFill>
                <a:latin typeface="Arial"/>
                <a:cs typeface="Arial"/>
              </a:rPr>
              <a:t>Oxygenation</a:t>
            </a:r>
            <a:r>
              <a:rPr sz="2800" b="1" spc="-85" dirty="0">
                <a:solidFill>
                  <a:srgbClr val="FF0000"/>
                </a:solidFill>
                <a:latin typeface="Arial"/>
                <a:cs typeface="Arial"/>
              </a:rPr>
              <a:t> </a:t>
            </a:r>
            <a:r>
              <a:rPr sz="2800" b="1" dirty="0">
                <a:solidFill>
                  <a:srgbClr val="FF0000"/>
                </a:solidFill>
                <a:latin typeface="Arial"/>
                <a:cs typeface="Arial"/>
              </a:rPr>
              <a:t>Level</a:t>
            </a:r>
            <a:r>
              <a:rPr sz="2800" b="1" spc="-105" dirty="0">
                <a:solidFill>
                  <a:srgbClr val="FF0000"/>
                </a:solidFill>
                <a:latin typeface="Arial"/>
                <a:cs typeface="Arial"/>
              </a:rPr>
              <a:t> </a:t>
            </a:r>
            <a:r>
              <a:rPr sz="2800" b="1" spc="-10" dirty="0">
                <a:solidFill>
                  <a:srgbClr val="FF0000"/>
                </a:solidFill>
                <a:latin typeface="Arial"/>
                <a:cs typeface="Arial"/>
              </a:rPr>
              <a:t>(Functional)</a:t>
            </a:r>
            <a:endParaRPr sz="2800" dirty="0">
              <a:latin typeface="Arial"/>
              <a:cs typeface="Arial"/>
            </a:endParaRPr>
          </a:p>
          <a:p>
            <a:pPr marL="927100" marR="1039494" indent="-915035">
              <a:lnSpc>
                <a:spcPts val="2880"/>
              </a:lnSpc>
              <a:spcBef>
                <a:spcPts val="75"/>
              </a:spcBef>
            </a:pPr>
            <a:r>
              <a:rPr sz="2400" b="1" dirty="0">
                <a:latin typeface="Arial"/>
                <a:cs typeface="Arial"/>
              </a:rPr>
              <a:t>1946:</a:t>
            </a:r>
            <a:r>
              <a:rPr sz="2400" b="1" spc="-75" dirty="0">
                <a:latin typeface="Arial"/>
                <a:cs typeface="Arial"/>
              </a:rPr>
              <a:t> </a:t>
            </a:r>
            <a:r>
              <a:rPr sz="2400" b="1" dirty="0">
                <a:latin typeface="Arial"/>
                <a:cs typeface="Arial"/>
              </a:rPr>
              <a:t>Nuclear</a:t>
            </a:r>
            <a:r>
              <a:rPr sz="2400" b="1" spc="-85" dirty="0">
                <a:latin typeface="Arial"/>
                <a:cs typeface="Arial"/>
              </a:rPr>
              <a:t> </a:t>
            </a:r>
            <a:r>
              <a:rPr sz="2400" b="1" dirty="0">
                <a:latin typeface="Arial"/>
                <a:cs typeface="Arial"/>
              </a:rPr>
              <a:t>Magnetic</a:t>
            </a:r>
            <a:r>
              <a:rPr sz="2400" b="1" spc="-85" dirty="0">
                <a:latin typeface="Arial"/>
                <a:cs typeface="Arial"/>
              </a:rPr>
              <a:t> </a:t>
            </a:r>
            <a:r>
              <a:rPr sz="2400" b="1" dirty="0">
                <a:latin typeface="Arial"/>
                <a:cs typeface="Arial"/>
              </a:rPr>
              <a:t>Resonance</a:t>
            </a:r>
            <a:r>
              <a:rPr sz="2400" b="1" spc="-70" dirty="0">
                <a:latin typeface="Arial"/>
                <a:cs typeface="Arial"/>
              </a:rPr>
              <a:t> </a:t>
            </a:r>
            <a:r>
              <a:rPr sz="2400" b="1" spc="-10" dirty="0">
                <a:latin typeface="Arial"/>
                <a:cs typeface="Arial"/>
              </a:rPr>
              <a:t>(NMR) </a:t>
            </a:r>
            <a:r>
              <a:rPr sz="2400" b="1" dirty="0">
                <a:latin typeface="Arial"/>
                <a:cs typeface="Arial"/>
              </a:rPr>
              <a:t>Bloch</a:t>
            </a:r>
            <a:r>
              <a:rPr sz="2400" b="1" spc="-35" dirty="0">
                <a:latin typeface="Arial"/>
                <a:cs typeface="Arial"/>
              </a:rPr>
              <a:t> </a:t>
            </a:r>
            <a:r>
              <a:rPr sz="2400" b="1" dirty="0">
                <a:latin typeface="Arial"/>
                <a:cs typeface="Arial"/>
              </a:rPr>
              <a:t>(Stanford)</a:t>
            </a:r>
            <a:r>
              <a:rPr sz="2400" b="1" spc="-20" dirty="0">
                <a:latin typeface="Arial"/>
                <a:cs typeface="Arial"/>
              </a:rPr>
              <a:t> </a:t>
            </a:r>
            <a:r>
              <a:rPr sz="2400" b="1" dirty="0">
                <a:latin typeface="Arial"/>
                <a:cs typeface="Arial"/>
              </a:rPr>
              <a:t>and</a:t>
            </a:r>
            <a:r>
              <a:rPr sz="2400" b="1" spc="-40" dirty="0">
                <a:latin typeface="Arial"/>
                <a:cs typeface="Arial"/>
              </a:rPr>
              <a:t> </a:t>
            </a:r>
            <a:r>
              <a:rPr sz="2400" b="1" dirty="0">
                <a:latin typeface="Arial"/>
                <a:cs typeface="Arial"/>
              </a:rPr>
              <a:t>Purcell</a:t>
            </a:r>
            <a:r>
              <a:rPr sz="2400" b="1" spc="-20" dirty="0">
                <a:latin typeface="Arial"/>
                <a:cs typeface="Arial"/>
              </a:rPr>
              <a:t> </a:t>
            </a:r>
            <a:r>
              <a:rPr sz="2400" b="1" spc="-10" dirty="0">
                <a:latin typeface="Arial"/>
                <a:cs typeface="Arial"/>
              </a:rPr>
              <a:t>(Harvard) </a:t>
            </a:r>
            <a:r>
              <a:rPr sz="2400" b="1" dirty="0">
                <a:solidFill>
                  <a:srgbClr val="6F2F9F"/>
                </a:solidFill>
                <a:latin typeface="Arial"/>
                <a:cs typeface="Arial"/>
              </a:rPr>
              <a:t>1952</a:t>
            </a:r>
            <a:r>
              <a:rPr sz="2400" b="1" spc="-25" dirty="0">
                <a:solidFill>
                  <a:srgbClr val="6F2F9F"/>
                </a:solidFill>
                <a:latin typeface="Arial"/>
                <a:cs typeface="Arial"/>
              </a:rPr>
              <a:t> </a:t>
            </a:r>
            <a:r>
              <a:rPr sz="2400" b="1" dirty="0">
                <a:solidFill>
                  <a:srgbClr val="6F2F9F"/>
                </a:solidFill>
                <a:latin typeface="Arial"/>
                <a:cs typeface="Arial"/>
              </a:rPr>
              <a:t>Nobel</a:t>
            </a:r>
            <a:r>
              <a:rPr sz="2400" b="1" spc="-40" dirty="0">
                <a:solidFill>
                  <a:srgbClr val="6F2F9F"/>
                </a:solidFill>
                <a:latin typeface="Arial"/>
                <a:cs typeface="Arial"/>
              </a:rPr>
              <a:t> </a:t>
            </a:r>
            <a:r>
              <a:rPr sz="2400" b="1" dirty="0">
                <a:solidFill>
                  <a:srgbClr val="6F2F9F"/>
                </a:solidFill>
                <a:latin typeface="Arial"/>
                <a:cs typeface="Arial"/>
              </a:rPr>
              <a:t>Prize</a:t>
            </a:r>
            <a:r>
              <a:rPr sz="2400" b="1" spc="-30" dirty="0">
                <a:solidFill>
                  <a:srgbClr val="6F2F9F"/>
                </a:solidFill>
                <a:latin typeface="Arial"/>
                <a:cs typeface="Arial"/>
              </a:rPr>
              <a:t> </a:t>
            </a:r>
            <a:r>
              <a:rPr sz="2400" b="1" dirty="0">
                <a:solidFill>
                  <a:srgbClr val="6F2F9F"/>
                </a:solidFill>
                <a:latin typeface="Arial"/>
                <a:cs typeface="Arial"/>
              </a:rPr>
              <a:t>in</a:t>
            </a:r>
            <a:r>
              <a:rPr sz="2400" b="1" spc="-55" dirty="0">
                <a:solidFill>
                  <a:srgbClr val="6F2F9F"/>
                </a:solidFill>
                <a:latin typeface="Arial"/>
                <a:cs typeface="Arial"/>
              </a:rPr>
              <a:t> </a:t>
            </a:r>
            <a:r>
              <a:rPr sz="2400" b="1" spc="-10" dirty="0">
                <a:solidFill>
                  <a:srgbClr val="6F2F9F"/>
                </a:solidFill>
                <a:latin typeface="Arial"/>
                <a:cs typeface="Arial"/>
              </a:rPr>
              <a:t>Physics</a:t>
            </a:r>
            <a:endParaRPr sz="2400" dirty="0">
              <a:latin typeface="Arial"/>
              <a:cs typeface="Arial"/>
            </a:endParaRPr>
          </a:p>
          <a:p>
            <a:pPr marL="927100" marR="1512570" indent="-915035">
              <a:lnSpc>
                <a:spcPts val="2880"/>
              </a:lnSpc>
            </a:pPr>
            <a:r>
              <a:rPr sz="2400" b="1" dirty="0">
                <a:latin typeface="Arial"/>
                <a:cs typeface="Arial"/>
              </a:rPr>
              <a:t>1973:</a:t>
            </a:r>
            <a:r>
              <a:rPr sz="2400" b="1" spc="-55" dirty="0">
                <a:latin typeface="Arial"/>
                <a:cs typeface="Arial"/>
              </a:rPr>
              <a:t> </a:t>
            </a:r>
            <a:r>
              <a:rPr sz="2400" b="1" dirty="0">
                <a:latin typeface="Arial"/>
                <a:cs typeface="Arial"/>
              </a:rPr>
              <a:t>Magnetic</a:t>
            </a:r>
            <a:r>
              <a:rPr sz="2400" b="1" spc="-75" dirty="0">
                <a:latin typeface="Arial"/>
                <a:cs typeface="Arial"/>
              </a:rPr>
              <a:t> </a:t>
            </a:r>
            <a:r>
              <a:rPr sz="2400" b="1" dirty="0">
                <a:latin typeface="Arial"/>
                <a:cs typeface="Arial"/>
              </a:rPr>
              <a:t>Resonance</a:t>
            </a:r>
            <a:r>
              <a:rPr sz="2400" b="1" spc="-50" dirty="0">
                <a:latin typeface="Arial"/>
                <a:cs typeface="Arial"/>
              </a:rPr>
              <a:t> </a:t>
            </a:r>
            <a:r>
              <a:rPr sz="2400" b="1" spc="-10" dirty="0">
                <a:latin typeface="Arial"/>
                <a:cs typeface="Arial"/>
              </a:rPr>
              <a:t>Imaging </a:t>
            </a:r>
            <a:r>
              <a:rPr sz="2400" b="1" dirty="0">
                <a:latin typeface="Arial"/>
                <a:cs typeface="Arial"/>
              </a:rPr>
              <a:t>Lauterbur</a:t>
            </a:r>
            <a:r>
              <a:rPr sz="2400" b="1" spc="-10" dirty="0">
                <a:latin typeface="Arial"/>
                <a:cs typeface="Arial"/>
              </a:rPr>
              <a:t> </a:t>
            </a:r>
            <a:r>
              <a:rPr sz="2400" b="1" dirty="0">
                <a:latin typeface="Arial"/>
                <a:cs typeface="Arial"/>
              </a:rPr>
              <a:t>(Stony</a:t>
            </a:r>
            <a:r>
              <a:rPr sz="2400" b="1" spc="-35" dirty="0">
                <a:latin typeface="Arial"/>
                <a:cs typeface="Arial"/>
              </a:rPr>
              <a:t> </a:t>
            </a:r>
            <a:r>
              <a:rPr sz="2400" b="1" dirty="0">
                <a:latin typeface="Arial"/>
                <a:cs typeface="Arial"/>
              </a:rPr>
              <a:t>Brook</a:t>
            </a:r>
            <a:r>
              <a:rPr sz="2400" b="1" spc="-20" dirty="0">
                <a:latin typeface="Arial"/>
                <a:cs typeface="Arial"/>
              </a:rPr>
              <a:t> </a:t>
            </a:r>
            <a:r>
              <a:rPr sz="2400" b="1" spc="-10" dirty="0">
                <a:latin typeface="Arial"/>
                <a:cs typeface="Arial"/>
              </a:rPr>
              <a:t>University) </a:t>
            </a:r>
            <a:r>
              <a:rPr sz="2400" b="1" dirty="0">
                <a:solidFill>
                  <a:srgbClr val="6F2F9F"/>
                </a:solidFill>
                <a:latin typeface="Arial"/>
                <a:cs typeface="Arial"/>
              </a:rPr>
              <a:t>2003</a:t>
            </a:r>
            <a:r>
              <a:rPr sz="2400" b="1" spc="-25" dirty="0">
                <a:solidFill>
                  <a:srgbClr val="6F2F9F"/>
                </a:solidFill>
                <a:latin typeface="Arial"/>
                <a:cs typeface="Arial"/>
              </a:rPr>
              <a:t> </a:t>
            </a:r>
            <a:r>
              <a:rPr sz="2400" b="1" dirty="0">
                <a:solidFill>
                  <a:srgbClr val="6F2F9F"/>
                </a:solidFill>
                <a:latin typeface="Arial"/>
                <a:cs typeface="Arial"/>
              </a:rPr>
              <a:t>Nobel</a:t>
            </a:r>
            <a:r>
              <a:rPr sz="2400" b="1" spc="-40" dirty="0">
                <a:solidFill>
                  <a:srgbClr val="6F2F9F"/>
                </a:solidFill>
                <a:latin typeface="Arial"/>
                <a:cs typeface="Arial"/>
              </a:rPr>
              <a:t> </a:t>
            </a:r>
            <a:r>
              <a:rPr sz="2400" b="1" dirty="0">
                <a:solidFill>
                  <a:srgbClr val="6F2F9F"/>
                </a:solidFill>
                <a:latin typeface="Arial"/>
                <a:cs typeface="Arial"/>
              </a:rPr>
              <a:t>Prize</a:t>
            </a:r>
            <a:r>
              <a:rPr sz="2400" b="1" spc="-30" dirty="0">
                <a:solidFill>
                  <a:srgbClr val="6F2F9F"/>
                </a:solidFill>
                <a:latin typeface="Arial"/>
                <a:cs typeface="Arial"/>
              </a:rPr>
              <a:t> </a:t>
            </a:r>
            <a:r>
              <a:rPr sz="2400" b="1" dirty="0">
                <a:solidFill>
                  <a:srgbClr val="6F2F9F"/>
                </a:solidFill>
                <a:latin typeface="Arial"/>
                <a:cs typeface="Arial"/>
              </a:rPr>
              <a:t>in</a:t>
            </a:r>
            <a:r>
              <a:rPr sz="2400" b="1" spc="-55" dirty="0">
                <a:solidFill>
                  <a:srgbClr val="6F2F9F"/>
                </a:solidFill>
                <a:latin typeface="Arial"/>
                <a:cs typeface="Arial"/>
              </a:rPr>
              <a:t> </a:t>
            </a:r>
            <a:r>
              <a:rPr sz="2400" b="1" spc="-10" dirty="0">
                <a:solidFill>
                  <a:srgbClr val="6F2F9F"/>
                </a:solidFill>
                <a:latin typeface="Arial"/>
                <a:cs typeface="Arial"/>
              </a:rPr>
              <a:t>Medicine</a:t>
            </a:r>
            <a:endParaRPr sz="2400" dirty="0">
              <a:latin typeface="Arial"/>
              <a:cs typeface="Arial"/>
            </a:endParaRPr>
          </a:p>
          <a:p>
            <a:pPr marL="12700">
              <a:lnSpc>
                <a:spcPts val="2785"/>
              </a:lnSpc>
            </a:pPr>
            <a:r>
              <a:rPr sz="2400" b="1" dirty="0">
                <a:latin typeface="Arial"/>
                <a:cs typeface="Arial"/>
              </a:rPr>
              <a:t>Late</a:t>
            </a:r>
            <a:r>
              <a:rPr sz="2400" b="1" spc="-65" dirty="0">
                <a:latin typeface="Arial"/>
                <a:cs typeface="Arial"/>
              </a:rPr>
              <a:t> </a:t>
            </a:r>
            <a:r>
              <a:rPr sz="2400" b="1" dirty="0">
                <a:latin typeface="Arial"/>
                <a:cs typeface="Arial"/>
              </a:rPr>
              <a:t>1970’s:</a:t>
            </a:r>
            <a:r>
              <a:rPr sz="2400" b="1" spc="-60" dirty="0">
                <a:latin typeface="Arial"/>
                <a:cs typeface="Arial"/>
              </a:rPr>
              <a:t> </a:t>
            </a:r>
            <a:r>
              <a:rPr sz="2400" b="1" dirty="0">
                <a:latin typeface="Arial"/>
                <a:cs typeface="Arial"/>
              </a:rPr>
              <a:t>Human</a:t>
            </a:r>
            <a:r>
              <a:rPr sz="2400" b="1" spc="-60" dirty="0">
                <a:latin typeface="Arial"/>
                <a:cs typeface="Arial"/>
              </a:rPr>
              <a:t> </a:t>
            </a:r>
            <a:r>
              <a:rPr sz="2400" b="1" dirty="0">
                <a:latin typeface="Arial"/>
                <a:cs typeface="Arial"/>
              </a:rPr>
              <a:t>MRI</a:t>
            </a:r>
            <a:r>
              <a:rPr sz="2400" b="1" spc="-70" dirty="0">
                <a:latin typeface="Arial"/>
                <a:cs typeface="Arial"/>
              </a:rPr>
              <a:t> </a:t>
            </a:r>
            <a:r>
              <a:rPr sz="2400" b="1" spc="-10" dirty="0">
                <a:latin typeface="Arial"/>
                <a:cs typeface="Arial"/>
              </a:rPr>
              <a:t>images</a:t>
            </a:r>
            <a:endParaRPr sz="2400" dirty="0">
              <a:latin typeface="Arial"/>
              <a:cs typeface="Arial"/>
            </a:endParaRPr>
          </a:p>
          <a:p>
            <a:pPr marL="12700" marR="2000250"/>
            <a:r>
              <a:rPr sz="2400" b="1" dirty="0">
                <a:latin typeface="Arial"/>
                <a:cs typeface="Arial"/>
              </a:rPr>
              <a:t>Early</a:t>
            </a:r>
            <a:r>
              <a:rPr sz="2400" b="1" spc="-80" dirty="0">
                <a:latin typeface="Arial"/>
                <a:cs typeface="Arial"/>
              </a:rPr>
              <a:t> </a:t>
            </a:r>
            <a:r>
              <a:rPr sz="2400" b="1" dirty="0">
                <a:latin typeface="Arial"/>
                <a:cs typeface="Arial"/>
              </a:rPr>
              <a:t>1980’s:</a:t>
            </a:r>
            <a:r>
              <a:rPr sz="2400" b="1" spc="-80" dirty="0">
                <a:latin typeface="Arial"/>
                <a:cs typeface="Arial"/>
              </a:rPr>
              <a:t> </a:t>
            </a:r>
            <a:r>
              <a:rPr sz="2400" b="1" dirty="0">
                <a:latin typeface="Arial"/>
                <a:cs typeface="Arial"/>
              </a:rPr>
              <a:t>Commercial</a:t>
            </a:r>
            <a:r>
              <a:rPr sz="2400" b="1" spc="-80" dirty="0">
                <a:latin typeface="Arial"/>
                <a:cs typeface="Arial"/>
              </a:rPr>
              <a:t> </a:t>
            </a:r>
            <a:r>
              <a:rPr sz="2400" b="1" dirty="0">
                <a:latin typeface="Arial"/>
                <a:cs typeface="Arial"/>
              </a:rPr>
              <a:t>MRI</a:t>
            </a:r>
            <a:r>
              <a:rPr sz="2400" b="1" spc="-95" dirty="0">
                <a:latin typeface="Arial"/>
                <a:cs typeface="Arial"/>
              </a:rPr>
              <a:t> </a:t>
            </a:r>
            <a:r>
              <a:rPr sz="2400" b="1" spc="-10" dirty="0">
                <a:latin typeface="Arial"/>
                <a:cs typeface="Arial"/>
              </a:rPr>
              <a:t>System </a:t>
            </a:r>
            <a:r>
              <a:rPr sz="2400" b="1" dirty="0">
                <a:latin typeface="Arial"/>
                <a:cs typeface="Arial"/>
              </a:rPr>
              <a:t>1993:</a:t>
            </a:r>
            <a:r>
              <a:rPr sz="2400" b="1" spc="-15" dirty="0">
                <a:latin typeface="Arial"/>
                <a:cs typeface="Arial"/>
              </a:rPr>
              <a:t> </a:t>
            </a:r>
            <a:r>
              <a:rPr sz="2400" b="1" dirty="0">
                <a:latin typeface="Arial"/>
                <a:cs typeface="Arial"/>
              </a:rPr>
              <a:t>Functional</a:t>
            </a:r>
            <a:r>
              <a:rPr sz="2400" b="1" spc="-60" dirty="0">
                <a:latin typeface="Arial"/>
                <a:cs typeface="Arial"/>
              </a:rPr>
              <a:t> </a:t>
            </a:r>
            <a:r>
              <a:rPr sz="2400" b="1" dirty="0">
                <a:latin typeface="Arial"/>
                <a:cs typeface="Arial"/>
              </a:rPr>
              <a:t>MRI</a:t>
            </a:r>
            <a:r>
              <a:rPr sz="2400" b="1" spc="-25" dirty="0">
                <a:latin typeface="Arial"/>
                <a:cs typeface="Arial"/>
              </a:rPr>
              <a:t> </a:t>
            </a:r>
            <a:r>
              <a:rPr sz="2400" b="1" dirty="0">
                <a:latin typeface="Arial"/>
                <a:cs typeface="Arial"/>
              </a:rPr>
              <a:t>in</a:t>
            </a:r>
            <a:r>
              <a:rPr sz="2400" b="1" spc="-45" dirty="0">
                <a:latin typeface="Arial"/>
                <a:cs typeface="Arial"/>
              </a:rPr>
              <a:t> </a:t>
            </a:r>
            <a:r>
              <a:rPr sz="2400" b="1" spc="-10" dirty="0">
                <a:latin typeface="Arial"/>
                <a:cs typeface="Arial"/>
              </a:rPr>
              <a:t>Human</a:t>
            </a:r>
            <a:endParaRPr sz="2400" dirty="0">
              <a:latin typeface="Arial"/>
              <a:cs typeface="Arial"/>
            </a:endParaRPr>
          </a:p>
          <a:p>
            <a:pPr marL="12700">
              <a:spcBef>
                <a:spcPts val="5"/>
              </a:spcBef>
            </a:pPr>
            <a:r>
              <a:rPr sz="2400" b="1" dirty="0">
                <a:latin typeface="Arial"/>
                <a:cs typeface="Arial"/>
              </a:rPr>
              <a:t>Now:</a:t>
            </a:r>
            <a:r>
              <a:rPr sz="2400" b="1" spc="-55" dirty="0">
                <a:latin typeface="Arial"/>
                <a:cs typeface="Arial"/>
              </a:rPr>
              <a:t> </a:t>
            </a:r>
            <a:r>
              <a:rPr sz="2400" b="1" dirty="0">
                <a:latin typeface="Arial"/>
                <a:cs typeface="Arial"/>
              </a:rPr>
              <a:t>Brain</a:t>
            </a:r>
            <a:r>
              <a:rPr sz="2400" b="1" spc="-35" dirty="0">
                <a:latin typeface="Arial"/>
                <a:cs typeface="Arial"/>
              </a:rPr>
              <a:t> </a:t>
            </a:r>
            <a:r>
              <a:rPr sz="2400" b="1" spc="-10" dirty="0">
                <a:latin typeface="Arial"/>
                <a:cs typeface="Arial"/>
              </a:rPr>
              <a:t>Initiatives</a:t>
            </a:r>
            <a:endParaRPr sz="2400" dirty="0">
              <a:latin typeface="Arial"/>
              <a:cs typeface="Arial"/>
            </a:endParaRPr>
          </a:p>
        </p:txBody>
      </p:sp>
      <p:pic>
        <p:nvPicPr>
          <p:cNvPr id="5" name="object 5"/>
          <p:cNvPicPr/>
          <p:nvPr/>
        </p:nvPicPr>
        <p:blipFill>
          <a:blip r:embed="rId3" cstate="print"/>
          <a:stretch>
            <a:fillRect/>
          </a:stretch>
        </p:blipFill>
        <p:spPr>
          <a:xfrm>
            <a:off x="7103999" y="2209800"/>
            <a:ext cx="2192401" cy="27432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213610">
              <a:spcBef>
                <a:spcPts val="95"/>
              </a:spcBef>
            </a:pPr>
            <a:r>
              <a:rPr lang="en-US" dirty="0"/>
              <a:t>      </a:t>
            </a:r>
            <a:r>
              <a:rPr dirty="0"/>
              <a:t>T1</a:t>
            </a:r>
            <a:r>
              <a:rPr spc="-10" dirty="0"/>
              <a:t> </a:t>
            </a:r>
            <a:r>
              <a:rPr dirty="0"/>
              <a:t>&amp;</a:t>
            </a:r>
            <a:r>
              <a:rPr spc="-10" dirty="0"/>
              <a:t> </a:t>
            </a:r>
            <a:r>
              <a:rPr dirty="0"/>
              <a:t>T2</a:t>
            </a:r>
            <a:r>
              <a:rPr spc="-10" dirty="0"/>
              <a:t> </a:t>
            </a:r>
            <a:r>
              <a:rPr dirty="0"/>
              <a:t>at</a:t>
            </a:r>
            <a:r>
              <a:rPr spc="-10" dirty="0"/>
              <a:t> </a:t>
            </a:r>
            <a:r>
              <a:rPr spc="-20" dirty="0"/>
              <a:t>1.5T</a:t>
            </a:r>
          </a:p>
        </p:txBody>
      </p:sp>
      <p:pic>
        <p:nvPicPr>
          <p:cNvPr id="4" name="object 4"/>
          <p:cNvPicPr/>
          <p:nvPr/>
        </p:nvPicPr>
        <p:blipFill>
          <a:blip r:embed="rId3" cstate="print"/>
          <a:stretch>
            <a:fillRect/>
          </a:stretch>
        </p:blipFill>
        <p:spPr>
          <a:xfrm>
            <a:off x="838200" y="1362364"/>
            <a:ext cx="8630621" cy="36217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686300" y="532522"/>
            <a:ext cx="2832735" cy="474232"/>
          </a:xfrm>
          <a:prstGeom prst="rect">
            <a:avLst/>
          </a:prstGeom>
        </p:spPr>
        <p:txBody>
          <a:bodyPr vert="horz" wrap="square" lIns="0" tIns="12065" rIns="0" bIns="0" rtlCol="0">
            <a:spAutoFit/>
          </a:bodyPr>
          <a:lstStyle/>
          <a:p>
            <a:pPr marL="38100">
              <a:lnSpc>
                <a:spcPts val="1755"/>
              </a:lnSpc>
              <a:spcBef>
                <a:spcPts val="95"/>
              </a:spcBef>
              <a:tabLst>
                <a:tab pos="1657985" algn="l"/>
              </a:tabLst>
            </a:pPr>
            <a:r>
              <a:rPr dirty="0"/>
              <a:t>T</a:t>
            </a:r>
            <a:r>
              <a:rPr sz="3975" baseline="-20964" dirty="0"/>
              <a:t>2</a:t>
            </a:r>
            <a:r>
              <a:rPr dirty="0"/>
              <a:t>,</a:t>
            </a:r>
            <a:r>
              <a:rPr spc="-30" dirty="0"/>
              <a:t> </a:t>
            </a:r>
            <a:r>
              <a:rPr spc="-25" dirty="0"/>
              <a:t>T</a:t>
            </a:r>
            <a:r>
              <a:rPr sz="3975" spc="-37" baseline="-20964" dirty="0"/>
              <a:t>2</a:t>
            </a:r>
            <a:r>
              <a:rPr sz="3975" baseline="-20964" dirty="0"/>
              <a:t>	</a:t>
            </a:r>
            <a:r>
              <a:rPr dirty="0"/>
              <a:t>&amp; </a:t>
            </a:r>
            <a:r>
              <a:rPr spc="-25" dirty="0"/>
              <a:t>T</a:t>
            </a:r>
            <a:r>
              <a:rPr sz="3975" spc="-37" baseline="-20964" dirty="0"/>
              <a:t>2</a:t>
            </a:r>
            <a:endParaRPr sz="3975" baseline="-20964" dirty="0"/>
          </a:p>
          <a:p>
            <a:pPr marL="1315085">
              <a:lnSpc>
                <a:spcPts val="1575"/>
              </a:lnSpc>
              <a:tabLst>
                <a:tab pos="2662555" algn="l"/>
              </a:tabLst>
            </a:pPr>
            <a:r>
              <a:rPr sz="2650" spc="-50" dirty="0"/>
              <a:t>+</a:t>
            </a:r>
            <a:r>
              <a:rPr sz="2650" dirty="0"/>
              <a:t>	</a:t>
            </a:r>
            <a:r>
              <a:rPr sz="2650" spc="-50" dirty="0"/>
              <a:t>*</a:t>
            </a:r>
            <a:endParaRPr sz="2650" dirty="0"/>
          </a:p>
        </p:txBody>
      </p:sp>
      <p:grpSp>
        <p:nvGrpSpPr>
          <p:cNvPr id="4" name="object 4"/>
          <p:cNvGrpSpPr/>
          <p:nvPr/>
        </p:nvGrpSpPr>
        <p:grpSpPr>
          <a:xfrm>
            <a:off x="152401" y="1143000"/>
            <a:ext cx="8534400" cy="4800600"/>
            <a:chOff x="152400" y="1122527"/>
            <a:chExt cx="8852535" cy="4728845"/>
          </a:xfrm>
        </p:grpSpPr>
        <p:pic>
          <p:nvPicPr>
            <p:cNvPr id="5" name="object 5"/>
            <p:cNvPicPr/>
            <p:nvPr/>
          </p:nvPicPr>
          <p:blipFill>
            <a:blip r:embed="rId3" cstate="print"/>
            <a:stretch>
              <a:fillRect/>
            </a:stretch>
          </p:blipFill>
          <p:spPr>
            <a:xfrm>
              <a:off x="152400" y="1122527"/>
              <a:ext cx="8852535" cy="4728718"/>
            </a:xfrm>
            <a:prstGeom prst="rect">
              <a:avLst/>
            </a:prstGeom>
          </p:spPr>
        </p:pic>
        <p:sp>
          <p:nvSpPr>
            <p:cNvPr id="6" name="object 6"/>
            <p:cNvSpPr/>
            <p:nvPr/>
          </p:nvSpPr>
          <p:spPr>
            <a:xfrm>
              <a:off x="1455166" y="2025396"/>
              <a:ext cx="7393940" cy="0"/>
            </a:xfrm>
            <a:custGeom>
              <a:avLst/>
              <a:gdLst/>
              <a:ahLst/>
              <a:cxnLst/>
              <a:rect l="l" t="t" r="r" b="b"/>
              <a:pathLst>
                <a:path w="7393940">
                  <a:moveTo>
                    <a:pt x="0" y="0"/>
                  </a:moveTo>
                  <a:lnTo>
                    <a:pt x="7393812" y="0"/>
                  </a:lnTo>
                </a:path>
              </a:pathLst>
            </a:custGeom>
            <a:ln w="63500">
              <a:solidFill>
                <a:srgbClr val="FF0000"/>
              </a:solidFill>
            </a:ln>
          </p:spPr>
          <p:txBody>
            <a:bodyPr wrap="square" lIns="0" tIns="0" rIns="0" bIns="0" rtlCol="0"/>
            <a:lstStyle/>
            <a:p>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1212215">
              <a:spcBef>
                <a:spcPts val="95"/>
              </a:spcBef>
            </a:pPr>
            <a:r>
              <a:rPr dirty="0"/>
              <a:t>T1:</a:t>
            </a:r>
            <a:r>
              <a:rPr spc="-30" dirty="0"/>
              <a:t> </a:t>
            </a:r>
            <a:r>
              <a:rPr dirty="0"/>
              <a:t>Inversion</a:t>
            </a:r>
            <a:r>
              <a:rPr spc="-30" dirty="0"/>
              <a:t> </a:t>
            </a:r>
            <a:r>
              <a:rPr spc="-10" dirty="0"/>
              <a:t>Recovery</a:t>
            </a:r>
          </a:p>
        </p:txBody>
      </p:sp>
      <p:grpSp>
        <p:nvGrpSpPr>
          <p:cNvPr id="4" name="object 4"/>
          <p:cNvGrpSpPr/>
          <p:nvPr/>
        </p:nvGrpSpPr>
        <p:grpSpPr>
          <a:xfrm>
            <a:off x="14416" y="1143000"/>
            <a:ext cx="8847455" cy="2404110"/>
            <a:chOff x="152400" y="1066800"/>
            <a:chExt cx="8847455" cy="2404110"/>
          </a:xfrm>
        </p:grpSpPr>
        <p:pic>
          <p:nvPicPr>
            <p:cNvPr id="5" name="object 5"/>
            <p:cNvPicPr/>
            <p:nvPr/>
          </p:nvPicPr>
          <p:blipFill>
            <a:blip r:embed="rId3" cstate="print"/>
            <a:stretch>
              <a:fillRect/>
            </a:stretch>
          </p:blipFill>
          <p:spPr>
            <a:xfrm>
              <a:off x="152400" y="1066800"/>
              <a:ext cx="8847074" cy="2403983"/>
            </a:xfrm>
            <a:prstGeom prst="rect">
              <a:avLst/>
            </a:prstGeom>
          </p:spPr>
        </p:pic>
        <p:sp>
          <p:nvSpPr>
            <p:cNvPr id="6" name="object 6"/>
            <p:cNvSpPr/>
            <p:nvPr/>
          </p:nvSpPr>
          <p:spPr>
            <a:xfrm>
              <a:off x="309714" y="1641983"/>
              <a:ext cx="8490585" cy="349250"/>
            </a:xfrm>
            <a:custGeom>
              <a:avLst/>
              <a:gdLst/>
              <a:ahLst/>
              <a:cxnLst/>
              <a:rect l="l" t="t" r="r" b="b"/>
              <a:pathLst>
                <a:path w="8490585" h="349250">
                  <a:moveTo>
                    <a:pt x="280225" y="0"/>
                  </a:moveTo>
                  <a:lnTo>
                    <a:pt x="8490115" y="0"/>
                  </a:lnTo>
                </a:path>
                <a:path w="8490585" h="349250">
                  <a:moveTo>
                    <a:pt x="0" y="348995"/>
                  </a:moveTo>
                  <a:lnTo>
                    <a:pt x="1125766" y="348995"/>
                  </a:lnTo>
                </a:path>
              </a:pathLst>
            </a:custGeom>
            <a:ln w="63500">
              <a:solidFill>
                <a:srgbClr val="FF0000"/>
              </a:solidFill>
            </a:ln>
          </p:spPr>
          <p:txBody>
            <a:bodyPr wrap="square" lIns="0" tIns="0" rIns="0" bIns="0" rtlCol="0"/>
            <a:lstStyle/>
            <a:p>
              <a:endParaRPr/>
            </a:p>
          </p:txBody>
        </p:sp>
      </p:grpSp>
      <p:grpSp>
        <p:nvGrpSpPr>
          <p:cNvPr id="7" name="object 7"/>
          <p:cNvGrpSpPr/>
          <p:nvPr/>
        </p:nvGrpSpPr>
        <p:grpSpPr>
          <a:xfrm>
            <a:off x="1164764" y="3761233"/>
            <a:ext cx="7468234" cy="2967355"/>
            <a:chOff x="1302749" y="3685032"/>
            <a:chExt cx="7468234" cy="2967355"/>
          </a:xfrm>
        </p:grpSpPr>
        <p:pic>
          <p:nvPicPr>
            <p:cNvPr id="8" name="object 8"/>
            <p:cNvPicPr/>
            <p:nvPr/>
          </p:nvPicPr>
          <p:blipFill>
            <a:blip r:embed="rId4" cstate="print"/>
            <a:stretch>
              <a:fillRect/>
            </a:stretch>
          </p:blipFill>
          <p:spPr>
            <a:xfrm>
              <a:off x="1302749" y="4044834"/>
              <a:ext cx="7022013" cy="2606980"/>
            </a:xfrm>
            <a:prstGeom prst="rect">
              <a:avLst/>
            </a:prstGeom>
          </p:spPr>
        </p:pic>
        <p:pic>
          <p:nvPicPr>
            <p:cNvPr id="9" name="object 9"/>
            <p:cNvPicPr/>
            <p:nvPr/>
          </p:nvPicPr>
          <p:blipFill>
            <a:blip r:embed="rId5" cstate="print"/>
            <a:stretch>
              <a:fillRect/>
            </a:stretch>
          </p:blipFill>
          <p:spPr>
            <a:xfrm>
              <a:off x="7078852" y="3685032"/>
              <a:ext cx="1691513" cy="1691513"/>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606675">
              <a:spcBef>
                <a:spcPts val="95"/>
              </a:spcBef>
            </a:pPr>
            <a:r>
              <a:rPr dirty="0"/>
              <a:t>Visualize</a:t>
            </a:r>
            <a:r>
              <a:rPr spc="-185" dirty="0"/>
              <a:t> </a:t>
            </a:r>
            <a:r>
              <a:rPr spc="-25" dirty="0"/>
              <a:t>it!</a:t>
            </a:r>
          </a:p>
        </p:txBody>
      </p:sp>
      <p:grpSp>
        <p:nvGrpSpPr>
          <p:cNvPr id="4" name="object 4"/>
          <p:cNvGrpSpPr/>
          <p:nvPr/>
        </p:nvGrpSpPr>
        <p:grpSpPr>
          <a:xfrm>
            <a:off x="152400" y="559792"/>
            <a:ext cx="7399020" cy="5917565"/>
            <a:chOff x="152399" y="676274"/>
            <a:chExt cx="7399020" cy="5917565"/>
          </a:xfrm>
        </p:grpSpPr>
        <p:pic>
          <p:nvPicPr>
            <p:cNvPr id="5" name="object 5"/>
            <p:cNvPicPr/>
            <p:nvPr/>
          </p:nvPicPr>
          <p:blipFill>
            <a:blip r:embed="rId3" cstate="print"/>
            <a:stretch>
              <a:fillRect/>
            </a:stretch>
          </p:blipFill>
          <p:spPr>
            <a:xfrm>
              <a:off x="1716595" y="1107001"/>
              <a:ext cx="5834225" cy="5486388"/>
            </a:xfrm>
            <a:prstGeom prst="rect">
              <a:avLst/>
            </a:prstGeom>
          </p:spPr>
        </p:pic>
        <p:pic>
          <p:nvPicPr>
            <p:cNvPr id="6" name="object 6"/>
            <p:cNvPicPr/>
            <p:nvPr/>
          </p:nvPicPr>
          <p:blipFill>
            <a:blip r:embed="rId4" cstate="print"/>
            <a:stretch>
              <a:fillRect/>
            </a:stretch>
          </p:blipFill>
          <p:spPr>
            <a:xfrm>
              <a:off x="152399" y="676274"/>
              <a:ext cx="1691513" cy="1691513"/>
            </a:xfrm>
            <a:prstGeom prst="rect">
              <a:avLst/>
            </a:prstGeom>
          </p:spPr>
        </p:pic>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prstGeom prst="rect">
            <a:avLst/>
          </a:prstGeom>
        </p:spPr>
        <p:txBody>
          <a:bodyPr vert="horz" wrap="square" lIns="0" tIns="12065" rIns="0" bIns="0" rtlCol="0">
            <a:spAutoFit/>
          </a:bodyPr>
          <a:lstStyle/>
          <a:p>
            <a:pPr marL="2299335">
              <a:spcBef>
                <a:spcPts val="95"/>
              </a:spcBef>
            </a:pPr>
            <a:r>
              <a:rPr dirty="0"/>
              <a:t>T2:</a:t>
            </a:r>
            <a:r>
              <a:rPr spc="-30" dirty="0"/>
              <a:t> </a:t>
            </a:r>
            <a:r>
              <a:rPr spc="-10" dirty="0"/>
              <a:t>Spin-</a:t>
            </a:r>
            <a:r>
              <a:rPr spc="-20" dirty="0"/>
              <a:t>Echo</a:t>
            </a:r>
          </a:p>
        </p:txBody>
      </p:sp>
      <p:grpSp>
        <p:nvGrpSpPr>
          <p:cNvPr id="5" name="object 5"/>
          <p:cNvGrpSpPr/>
          <p:nvPr/>
        </p:nvGrpSpPr>
        <p:grpSpPr>
          <a:xfrm>
            <a:off x="76200" y="264795"/>
            <a:ext cx="7940040" cy="6593205"/>
            <a:chOff x="1015479" y="265048"/>
            <a:chExt cx="7940040" cy="6593205"/>
          </a:xfrm>
        </p:grpSpPr>
        <p:pic>
          <p:nvPicPr>
            <p:cNvPr id="6" name="object 6"/>
            <p:cNvPicPr/>
            <p:nvPr/>
          </p:nvPicPr>
          <p:blipFill>
            <a:blip r:embed="rId3" cstate="print"/>
            <a:stretch>
              <a:fillRect/>
            </a:stretch>
          </p:blipFill>
          <p:spPr>
            <a:xfrm>
              <a:off x="1015479" y="990599"/>
              <a:ext cx="7113015" cy="5867400"/>
            </a:xfrm>
            <a:prstGeom prst="rect">
              <a:avLst/>
            </a:prstGeom>
          </p:spPr>
        </p:pic>
        <p:pic>
          <p:nvPicPr>
            <p:cNvPr id="7" name="object 7"/>
            <p:cNvPicPr/>
            <p:nvPr/>
          </p:nvPicPr>
          <p:blipFill>
            <a:blip r:embed="rId4" cstate="print"/>
            <a:stretch>
              <a:fillRect/>
            </a:stretch>
          </p:blipFill>
          <p:spPr>
            <a:xfrm>
              <a:off x="7263510" y="265048"/>
              <a:ext cx="1691513" cy="1691513"/>
            </a:xfrm>
            <a:prstGeom prst="rect">
              <a:avLst/>
            </a:prstGeom>
          </p:spPr>
        </p:pic>
      </p:grpSp>
      <p:pic>
        <p:nvPicPr>
          <p:cNvPr id="2" name="object 2"/>
          <p:cNvPicPr/>
          <p:nvPr/>
        </p:nvPicPr>
        <p:blipFill>
          <a:blip r:embed="rId5" cstate="print"/>
          <a:stretch>
            <a:fillRect/>
          </a:stretch>
        </p:blipFill>
        <p:spPr>
          <a:xfrm>
            <a:off x="6324231" y="1828800"/>
            <a:ext cx="5867400" cy="24666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66794" y="171704"/>
            <a:ext cx="4058920" cy="635000"/>
          </a:xfrm>
          <a:prstGeom prst="rect">
            <a:avLst/>
          </a:prstGeom>
        </p:spPr>
        <p:txBody>
          <a:bodyPr vert="horz" wrap="square" lIns="0" tIns="12065" rIns="0" bIns="0" rtlCol="0">
            <a:spAutoFit/>
          </a:bodyPr>
          <a:lstStyle/>
          <a:p>
            <a:pPr marL="12700">
              <a:spcBef>
                <a:spcPts val="95"/>
              </a:spcBef>
            </a:pPr>
            <a:r>
              <a:rPr spc="-10" dirty="0"/>
              <a:t>Homework</a:t>
            </a:r>
          </a:p>
        </p:txBody>
      </p:sp>
      <p:pic>
        <p:nvPicPr>
          <p:cNvPr id="4" name="object 4"/>
          <p:cNvPicPr/>
          <p:nvPr/>
        </p:nvPicPr>
        <p:blipFill>
          <a:blip r:embed="rId3" cstate="print"/>
          <a:stretch>
            <a:fillRect/>
          </a:stretch>
        </p:blipFill>
        <p:spPr>
          <a:xfrm>
            <a:off x="802744" y="3745463"/>
            <a:ext cx="7010400" cy="2133600"/>
          </a:xfrm>
          <a:prstGeom prst="rect">
            <a:avLst/>
          </a:prstGeom>
        </p:spPr>
      </p:pic>
      <p:pic>
        <p:nvPicPr>
          <p:cNvPr id="5" name="object 5"/>
          <p:cNvPicPr/>
          <p:nvPr/>
        </p:nvPicPr>
        <p:blipFill>
          <a:blip r:embed="rId4" cstate="print"/>
          <a:stretch>
            <a:fillRect/>
          </a:stretch>
        </p:blipFill>
        <p:spPr>
          <a:xfrm>
            <a:off x="838200" y="1295400"/>
            <a:ext cx="7032681" cy="191268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748915">
              <a:spcBef>
                <a:spcPts val="95"/>
              </a:spcBef>
            </a:pPr>
            <a:r>
              <a:rPr dirty="0"/>
              <a:t>Basic</a:t>
            </a:r>
            <a:r>
              <a:rPr spc="-110" dirty="0"/>
              <a:t> </a:t>
            </a:r>
            <a:r>
              <a:rPr spc="-20" dirty="0"/>
              <a:t>Idea</a:t>
            </a:r>
          </a:p>
        </p:txBody>
      </p:sp>
      <p:pic>
        <p:nvPicPr>
          <p:cNvPr id="4" name="object 4"/>
          <p:cNvPicPr/>
          <p:nvPr/>
        </p:nvPicPr>
        <p:blipFill>
          <a:blip r:embed="rId3" cstate="print"/>
          <a:stretch>
            <a:fillRect/>
          </a:stretch>
        </p:blipFill>
        <p:spPr>
          <a:xfrm>
            <a:off x="228600" y="902006"/>
            <a:ext cx="8577490" cy="46860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26196"/>
            <a:ext cx="12166600" cy="635000"/>
          </a:xfrm>
          <a:prstGeom prst="rect">
            <a:avLst/>
          </a:prstGeom>
        </p:spPr>
        <p:txBody>
          <a:bodyPr vert="horz" wrap="square" lIns="0" tIns="12065" rIns="0" bIns="0" rtlCol="0">
            <a:spAutoFit/>
          </a:bodyPr>
          <a:lstStyle/>
          <a:p>
            <a:pPr marL="2268855" algn="l">
              <a:spcBef>
                <a:spcPts val="95"/>
              </a:spcBef>
            </a:pPr>
            <a:r>
              <a:rPr lang="en-US" dirty="0"/>
              <a:t>			</a:t>
            </a:r>
            <a:r>
              <a:rPr dirty="0"/>
              <a:t>Nice</a:t>
            </a:r>
            <a:r>
              <a:rPr spc="-80" dirty="0"/>
              <a:t> </a:t>
            </a:r>
            <a:r>
              <a:rPr dirty="0"/>
              <a:t>MRI</a:t>
            </a:r>
            <a:r>
              <a:rPr spc="-70" dirty="0"/>
              <a:t> </a:t>
            </a:r>
            <a:r>
              <a:rPr spc="-10" dirty="0"/>
              <a:t>Talk!</a:t>
            </a:r>
          </a:p>
        </p:txBody>
      </p:sp>
      <p:pic>
        <p:nvPicPr>
          <p:cNvPr id="7" name="Picture 6" descr="A group of math equations&#10;&#10;AI-generated content may be incorrect.">
            <a:extLst>
              <a:ext uri="{FF2B5EF4-FFF2-40B4-BE49-F238E27FC236}">
                <a16:creationId xmlns:a16="http://schemas.microsoft.com/office/drawing/2014/main" id="{C602E06A-C10A-F475-4BFF-1AF10483CA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331" y="1143000"/>
            <a:ext cx="8348869" cy="4800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2065" rIns="0" bIns="0" rtlCol="0">
            <a:spAutoFit/>
          </a:bodyPr>
          <a:lstStyle/>
          <a:p>
            <a:pPr marL="2553335">
              <a:spcBef>
                <a:spcPts val="95"/>
              </a:spcBef>
            </a:pPr>
            <a:r>
              <a:rPr dirty="0"/>
              <a:t>Dot</a:t>
            </a:r>
            <a:r>
              <a:rPr spc="-20" dirty="0"/>
              <a:t> </a:t>
            </a:r>
            <a:r>
              <a:rPr spc="-10" dirty="0"/>
              <a:t>Product</a:t>
            </a:r>
          </a:p>
        </p:txBody>
      </p:sp>
      <p:pic>
        <p:nvPicPr>
          <p:cNvPr id="4" name="object 4">
            <a:hlinkClick r:id="rId3"/>
          </p:cNvPr>
          <p:cNvPicPr/>
          <p:nvPr/>
        </p:nvPicPr>
        <p:blipFill>
          <a:blip r:embed="rId4" cstate="print"/>
          <a:stretch>
            <a:fillRect/>
          </a:stretch>
        </p:blipFill>
        <p:spPr>
          <a:xfrm>
            <a:off x="1676400" y="1676400"/>
            <a:ext cx="5935744" cy="396558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a:hlinkClick r:id="rId3"/>
          </p:cNvPr>
          <p:cNvPicPr/>
          <p:nvPr/>
        </p:nvPicPr>
        <p:blipFill>
          <a:blip r:embed="rId4" cstate="print"/>
          <a:stretch>
            <a:fillRect/>
          </a:stretch>
        </p:blipFill>
        <p:spPr>
          <a:xfrm>
            <a:off x="2895600" y="1219200"/>
            <a:ext cx="4972050" cy="5487670"/>
          </a:xfrm>
          <a:prstGeom prst="rect">
            <a:avLst/>
          </a:prstGeom>
        </p:spPr>
      </p:pic>
      <p:sp>
        <p:nvSpPr>
          <p:cNvPr id="4" name="object 4"/>
          <p:cNvSpPr txBox="1">
            <a:spLocks noGrp="1"/>
          </p:cNvSpPr>
          <p:nvPr>
            <p:ph type="title"/>
          </p:nvPr>
        </p:nvSpPr>
        <p:spPr>
          <a:prstGeom prst="rect">
            <a:avLst/>
          </a:prstGeom>
        </p:spPr>
        <p:txBody>
          <a:bodyPr vert="horz" wrap="square" lIns="0" tIns="12065" rIns="0" bIns="0" rtlCol="0">
            <a:spAutoFit/>
          </a:bodyPr>
          <a:lstStyle/>
          <a:p>
            <a:pPr marL="2256155">
              <a:spcBef>
                <a:spcPts val="95"/>
              </a:spcBef>
            </a:pPr>
            <a:r>
              <a:rPr dirty="0"/>
              <a:t>Cross</a:t>
            </a:r>
            <a:r>
              <a:rPr spc="-110" dirty="0"/>
              <a:t> </a:t>
            </a:r>
            <a:r>
              <a:rPr spc="-10" dirty="0"/>
              <a:t>Product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250</TotalTime>
  <Words>13337</Words>
  <Application>Microsoft Office PowerPoint</Application>
  <PresentationFormat>Widescreen</PresentationFormat>
  <Paragraphs>606</Paragraphs>
  <Slides>55</Slides>
  <Notes>55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55</vt:i4>
      </vt:variant>
    </vt:vector>
  </HeadingPairs>
  <TitlesOfParts>
    <vt:vector size="60" baseType="lpstr">
      <vt:lpstr>Aptos</vt:lpstr>
      <vt:lpstr>Arial</vt:lpstr>
      <vt:lpstr>Arial MT</vt:lpstr>
      <vt:lpstr>Times New Roman</vt:lpstr>
      <vt:lpstr>Office Theme</vt:lpstr>
      <vt:lpstr>Lecture 18: MRI Physics</vt:lpstr>
      <vt:lpstr>PowerPoint Presentation</vt:lpstr>
      <vt:lpstr>MRI Physics</vt:lpstr>
      <vt:lpstr>Anatomical, Functional, &amp; Hybrid</vt:lpstr>
      <vt:lpstr>MRI Milestones</vt:lpstr>
      <vt:lpstr>Basic Idea</vt:lpstr>
      <vt:lpstr>   Nice MRI Talk!</vt:lpstr>
      <vt:lpstr>Dot Product</vt:lpstr>
      <vt:lpstr>Cross Product</vt:lpstr>
      <vt:lpstr>PowerPoint Presentation</vt:lpstr>
      <vt:lpstr>Electric</vt:lpstr>
      <vt:lpstr>Magnetic</vt:lpstr>
      <vt:lpstr>Magnetic Field</vt:lpstr>
      <vt:lpstr>E-&gt;M</vt:lpstr>
      <vt:lpstr>M-&gt;E</vt:lpstr>
      <vt:lpstr>PowerPoint Presentation</vt:lpstr>
      <vt:lpstr>Lorentz Force</vt:lpstr>
      <vt:lpstr>MRI Physics</vt:lpstr>
      <vt:lpstr>Atomic Structure</vt:lpstr>
      <vt:lpstr>Spinning Proton</vt:lpstr>
      <vt:lpstr>Angular Momentum P &amp; Magnetic Moment µ</vt:lpstr>
      <vt:lpstr>Longitudinal Component</vt:lpstr>
      <vt:lpstr>Zeeman Effect</vt:lpstr>
      <vt:lpstr>Energy Difference</vt:lpstr>
      <vt:lpstr>Tiny Difference</vt:lpstr>
      <vt:lpstr>PowerPoint Presentation</vt:lpstr>
      <vt:lpstr>PowerPoint Presentation</vt:lpstr>
      <vt:lpstr>PowerPoint Presentation</vt:lpstr>
      <vt:lpstr>Procession</vt:lpstr>
      <vt:lpstr>Processional Frequency</vt:lpstr>
      <vt:lpstr>Nice Precession Demo!</vt:lpstr>
      <vt:lpstr>Magnetization</vt:lpstr>
      <vt:lpstr>Steady State</vt:lpstr>
      <vt:lpstr>MRI Physics</vt:lpstr>
      <vt:lpstr>Motivation for MR Signals</vt:lpstr>
      <vt:lpstr>How to Perturb the Balance?</vt:lpstr>
      <vt:lpstr>RF Excitation (QM View)</vt:lpstr>
      <vt:lpstr>Rotating Field (Classic View)</vt:lpstr>
      <vt:lpstr>Lab &amp; Rotating Frames</vt:lpstr>
      <vt:lpstr>PowerPoint Presentation</vt:lpstr>
      <vt:lpstr>Bloch Equation</vt:lpstr>
      <vt:lpstr>Bloch Equation in Working</vt:lpstr>
      <vt:lpstr>Signal Detection</vt:lpstr>
      <vt:lpstr>M Relaxation</vt:lpstr>
      <vt:lpstr>MRI Physics</vt:lpstr>
      <vt:lpstr>Why Decay (FID)?</vt:lpstr>
      <vt:lpstr>T1: Returning to Steady State</vt:lpstr>
      <vt:lpstr>T2: De-phasing of Moments</vt:lpstr>
      <vt:lpstr>T1 &amp; T2</vt:lpstr>
      <vt:lpstr>      T1 &amp; T2 at 1.5T</vt:lpstr>
      <vt:lpstr>T2, T2 &amp; T2 + *</vt:lpstr>
      <vt:lpstr>T1: Inversion Recovery</vt:lpstr>
      <vt:lpstr>Visualize it!</vt:lpstr>
      <vt:lpstr>T2: Spin-Echo</vt:lpstr>
      <vt:lpstr>Homework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Manik, Md Motaleb Hossen</cp:lastModifiedBy>
  <cp:revision>27</cp:revision>
  <dcterms:created xsi:type="dcterms:W3CDTF">2025-09-23T15:56:43Z</dcterms:created>
  <dcterms:modified xsi:type="dcterms:W3CDTF">2025-11-08T02:40:58Z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2018-03-30T00:00:00Z</vt:filetime>
  </property>
  <property fmtid="{D5CDD505-2E9C-101B-9397-08002B2CF9AE}" pid="3" name="Creator">
    <vt:lpwstr>Microsoft® PowerPoint® 2010</vt:lpwstr>
  </property>
  <property fmtid="{D5CDD505-2E9C-101B-9397-08002B2CF9AE}" pid="4" name="LastSaved">
    <vt:filetime>2025-09-23T00:00:00Z</vt:filetime>
  </property>
  <property fmtid="{D5CDD505-2E9C-101B-9397-08002B2CF9AE}" pid="5" name="Producer">
    <vt:lpwstr>Microsoft® PowerPoint® 2010</vt:lpwstr>
  </property>
</Properties>
</file>